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sldIdLst>
    <p:sldId id="257" r:id="rId2"/>
    <p:sldId id="279" r:id="rId3"/>
    <p:sldId id="280" r:id="rId4"/>
    <p:sldId id="265" r:id="rId5"/>
    <p:sldId id="281" r:id="rId6"/>
    <p:sldId id="256" r:id="rId7"/>
    <p:sldId id="266" r:id="rId8"/>
    <p:sldId id="267" r:id="rId9"/>
    <p:sldId id="268" r:id="rId10"/>
    <p:sldId id="270" r:id="rId11"/>
    <p:sldId id="282" r:id="rId12"/>
    <p:sldId id="277" r:id="rId13"/>
    <p:sldId id="271" r:id="rId14"/>
    <p:sldId id="275" r:id="rId15"/>
    <p:sldId id="272" r:id="rId16"/>
    <p:sldId id="276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687A"/>
    <a:srgbClr val="12434E"/>
    <a:srgbClr val="2DA2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8" autoAdjust="0"/>
    <p:restoredTop sz="94660"/>
  </p:normalViewPr>
  <p:slideViewPr>
    <p:cSldViewPr>
      <p:cViewPr>
        <p:scale>
          <a:sx n="75" d="100"/>
          <a:sy n="75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A097307-0873-4977-A4CA-326B2013BC74}" type="datetimeFigureOut">
              <a:rPr lang="ru-RU"/>
              <a:pPr>
                <a:defRPr/>
              </a:pPr>
              <a:t>22.09.2022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7603C9B-C307-49B5-9F87-1CD9F7F0DA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2097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9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Группа 1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6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Полилиния 7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04189524-5509-4EB6-9929-4542978C2133}" type="datetimeFigureOut">
              <a:rPr lang="ru-RU"/>
              <a:pPr>
                <a:defRPr/>
              </a:pPr>
              <a:t>22.09.2022</a:t>
            </a:fld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B6A16910-E1F7-475D-82FA-8229D80089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66221B-E3FA-42EB-81A3-408DC2402CB5}" type="datetimeFigureOut">
              <a:rPr lang="ru-RU"/>
              <a:pPr>
                <a:defRPr/>
              </a:pPr>
              <a:t>22.09.2022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71C48-F3F6-4EE7-A175-642526B0C1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6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Нашивка 7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A5ECA40-2507-4393-99EF-E08677F54C0E}" type="datetimeFigureOut">
              <a:rPr lang="ru-RU"/>
              <a:pPr>
                <a:defRPr/>
              </a:pPr>
              <a:t>22.09.2022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888A027-1044-4A94-A6BB-B21A3EEC2A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00843FC-C4FC-439E-86AF-3D0223B60ACA}" type="datetimeFigureOut">
              <a:rPr lang="ru-RU"/>
              <a:pPr>
                <a:defRPr/>
              </a:pPr>
              <a:t>22.09.2022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9113489-BEF7-43F3-8CCA-11633DD57F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49CB7FE-CDF2-4DF6-B68F-14662890DF94}" type="datetimeFigureOut">
              <a:rPr lang="ru-RU"/>
              <a:pPr>
                <a:defRPr/>
              </a:pPr>
              <a:t>22.09.2022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FB311B5-3F04-4843-B235-04FCBF4C7C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96D22-E254-4BD0-A0E8-34AC37CB044D}" type="datetimeFigureOut">
              <a:rPr lang="ru-RU"/>
              <a:pPr>
                <a:defRPr/>
              </a:pPr>
              <a:t>22.09.2022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5C15D-EAD1-4BB0-B6AE-DEC593D980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B60A416-E3F8-4D63-BF22-AA31E8BDED82}" type="datetimeFigureOut">
              <a:rPr lang="ru-RU"/>
              <a:pPr>
                <a:defRPr/>
              </a:pPr>
              <a:t>22.09.2022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2151D18-2B48-41A9-AEA8-5D27B8CA0D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7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олилиния 8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11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Нашивка 12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A65C43F-C35A-4A09-99BF-1B9C051521D7}" type="datetimeFigureOut">
              <a:rPr lang="ru-RU"/>
              <a:pPr>
                <a:defRPr/>
              </a:pPr>
              <a:t>22.09.2022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F1F5DF2-AF92-48AA-8FF2-35544363DA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85718-A760-4E52-8C83-CE71E2C41140}" type="datetimeFigureOut">
              <a:rPr lang="ru-RU"/>
              <a:pPr>
                <a:defRPr/>
              </a:pPr>
              <a:t>22.09.2022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0F8C5-ECC0-4E9D-80DB-464907EB9A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CFA59-D33D-4C8E-9B7E-620C3F078A4D}" type="datetimeFigureOut">
              <a:rPr lang="ru-RU"/>
              <a:pPr>
                <a:defRPr/>
              </a:pPr>
              <a:t>22.09.2022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48E1E-5F3A-4B6A-B4E9-C7A4805640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411413" cy="407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5"/>
          <p:cNvSpPr txBox="1">
            <a:spLocks/>
          </p:cNvSpPr>
          <p:nvPr userDrawn="1"/>
        </p:nvSpPr>
        <p:spPr>
          <a:xfrm>
            <a:off x="8501063" y="26988"/>
            <a:ext cx="642937" cy="365125"/>
          </a:xfrm>
          <a:prstGeom prst="rect">
            <a:avLst/>
          </a:prstGeom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A6836CD-B27A-46F7-9C8E-6E8A133497BC}" type="slidenum">
              <a:rPr lang="ru-RU" altLang="ru-RU" sz="1200">
                <a:solidFill>
                  <a:schemeClr val="bg1"/>
                </a:solidFill>
                <a:latin typeface="Trebuchet MS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altLang="ru-RU" sz="120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0" y="6715125"/>
            <a:ext cx="9144000" cy="1428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73246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14C89-4FEE-4816-B371-30D05489D653}" type="datetimeFigureOut">
              <a:rPr lang="ru-RU"/>
              <a:pPr>
                <a:defRPr/>
              </a:pPr>
              <a:t>22.09.2022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715F6-9F0F-4B86-A193-F8F73DF0D2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B4BAA342-77AC-45CE-A729-EEFCBEDEBDC2}" type="datetimeFigureOut">
              <a:rPr lang="ru-RU"/>
              <a:pPr>
                <a:defRPr/>
              </a:pPr>
              <a:t>22.09.2022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29215F34-647B-4A75-87B5-A836DB3CC2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6" r:id="rId2"/>
    <p:sldLayoutId id="2147483698" r:id="rId3"/>
    <p:sldLayoutId id="2147483699" r:id="rId4"/>
    <p:sldLayoutId id="2147483700" r:id="rId5"/>
    <p:sldLayoutId id="2147483695" r:id="rId6"/>
    <p:sldLayoutId id="2147483701" r:id="rId7"/>
    <p:sldLayoutId id="2147483702" r:id="rId8"/>
    <p:sldLayoutId id="2147483694" r:id="rId9"/>
    <p:sldLayoutId id="2147483693" r:id="rId10"/>
    <p:sldLayoutId id="2147483703" r:id="rId11"/>
    <p:sldLayoutId id="2147483692" r:id="rId12"/>
  </p:sldLayoutIdLst>
  <p:transition>
    <p:wheel spokes="3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Box 3"/>
          <p:cNvSpPr txBox="1">
            <a:spLocks noChangeArrowheads="1"/>
          </p:cNvSpPr>
          <p:nvPr/>
        </p:nvSpPr>
        <p:spPr bwMode="auto">
          <a:xfrm>
            <a:off x="214313" y="428625"/>
            <a:ext cx="8929687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9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9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Азаматтарға</a:t>
            </a:r>
            <a:r>
              <a:rPr lang="ru-RU" sz="19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9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үкімет</a:t>
            </a:r>
            <a:r>
              <a:rPr lang="ru-RU" sz="19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sz="19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9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корпорациясы</a:t>
            </a:r>
            <a:r>
              <a:rPr lang="ru-RU" sz="19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19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коммерциялық</a:t>
            </a:r>
            <a:r>
              <a:rPr lang="ru-RU" sz="19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19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акционерлік</a:t>
            </a:r>
            <a:r>
              <a:rPr lang="ru-RU" sz="19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қоғамының</a:t>
            </a:r>
            <a:r>
              <a:rPr lang="ru-RU" sz="19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ШҚО </a:t>
            </a:r>
            <a:r>
              <a:rPr lang="ru-RU" sz="19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9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филиалы</a:t>
            </a:r>
            <a:endParaRPr lang="ru-RU" sz="19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3" descr="C:\Documents and Settings\AIbraev\Рабочий стол\bg.v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90225"/>
            <a:ext cx="9144000" cy="3581849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15363" name="TextBox 3"/>
          <p:cNvSpPr txBox="1">
            <a:spLocks noChangeArrowheads="1"/>
          </p:cNvSpPr>
          <p:nvPr/>
        </p:nvSpPr>
        <p:spPr bwMode="auto">
          <a:xfrm>
            <a:off x="900113" y="4941888"/>
            <a:ext cx="7358062" cy="969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9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Ауыл</a:t>
            </a:r>
            <a:r>
              <a:rPr lang="ru-RU" sz="19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шаруашылығы</a:t>
            </a:r>
            <a:r>
              <a:rPr lang="ru-RU" sz="19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мақсатындағы</a:t>
            </a:r>
            <a:r>
              <a:rPr lang="ru-RU" sz="19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sz="19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19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учаскесінің</a:t>
            </a:r>
            <a:r>
              <a:rPr lang="ru-RU" sz="19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кадастрлық</a:t>
            </a:r>
            <a:r>
              <a:rPr lang="ru-RU" sz="19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9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бағалау</a:t>
            </a:r>
            <a:r>
              <a:rPr lang="ru-RU" sz="19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9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құнын</a:t>
            </a:r>
            <a:r>
              <a:rPr lang="ru-RU" sz="19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анықтау</a:t>
            </a:r>
            <a:r>
              <a:rPr lang="ru-RU" sz="19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19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9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қызметін</a:t>
            </a:r>
            <a:r>
              <a:rPr lang="ru-RU" sz="19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sz="19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9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жұмыстарды</a:t>
            </a:r>
            <a:r>
              <a:rPr lang="ru-RU" sz="19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кезең-кезеңімен</a:t>
            </a:r>
            <a:r>
              <a:rPr lang="ru-RU" sz="19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көрсету</a:t>
            </a:r>
            <a:endParaRPr lang="ru-RU" sz="19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6" name="WordArt 5"/>
          <p:cNvSpPr>
            <a:spLocks noChangeArrowheads="1" noChangeShapeType="1" noTextEdit="1"/>
          </p:cNvSpPr>
          <p:nvPr/>
        </p:nvSpPr>
        <p:spPr bwMode="auto">
          <a:xfrm>
            <a:off x="827584" y="598663"/>
            <a:ext cx="7509520" cy="747662"/>
          </a:xfrm>
          <a:prstGeom prst="rect">
            <a:avLst/>
          </a:prstGeom>
          <a:noFill/>
          <a:ln w="9525" cmpd="sng">
            <a:noFill/>
            <a:prstDash val="solid"/>
          </a:ln>
          <a:effectLst/>
          <a:scene3d>
            <a:camera prst="orthographicFront"/>
            <a:lightRig rig="balanced" dir="t"/>
          </a:scene3d>
          <a:sp3d prstMaterial="plastic"/>
        </p:spPr>
        <p:txBody>
          <a:bodyPr wrap="none"/>
          <a:lstStyle/>
          <a:p>
            <a:pPr algn="ctr">
              <a:defRPr/>
            </a:pPr>
            <a:r>
              <a:rPr lang="ru-RU" sz="2000" i="1" dirty="0" err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Нормативтік-құқықтық</a:t>
            </a:r>
            <a:r>
              <a:rPr lang="ru-RU" sz="2000" i="1" dirty="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000" i="1" dirty="0" err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актілер</a:t>
            </a:r>
            <a:r>
              <a:rPr lang="ru-RU" sz="2000" i="1" dirty="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мен </a:t>
            </a:r>
            <a:r>
              <a:rPr lang="ru-RU" sz="2000" i="1" dirty="0" err="1" smtClean="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материалдар</a:t>
            </a:r>
            <a:r>
              <a:rPr lang="ru-RU" sz="2000" i="1" dirty="0" smtClean="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endParaRPr lang="ru-RU" sz="2000" i="1" dirty="0">
              <a:solidFill>
                <a:srgbClr val="3366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defRPr/>
            </a:pPr>
            <a:endParaRPr lang="ru-RU" sz="2000" i="1" dirty="0">
              <a:solidFill>
                <a:srgbClr val="3366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6388" name="Text Box 7"/>
          <p:cNvSpPr>
            <a:spLocks noGrp="1" noChangeArrowheads="1"/>
          </p:cNvSpPr>
          <p:nvPr>
            <p:ph type="body" idx="1"/>
          </p:nvPr>
        </p:nvSpPr>
        <p:spPr>
          <a:xfrm>
            <a:off x="468313" y="1484313"/>
            <a:ext cx="8229600" cy="4525962"/>
          </a:xfrm>
        </p:spPr>
        <p:txBody>
          <a:bodyPr/>
          <a:lstStyle/>
          <a:p>
            <a:pPr marL="342900" indent="-233363">
              <a:lnSpc>
                <a:spcPct val="90000"/>
              </a:lnSpc>
            </a:pPr>
            <a:r>
              <a:rPr lang="ru-RU" sz="1800" b="1" i="1" dirty="0">
                <a:latin typeface="Arial" charset="0"/>
              </a:rPr>
              <a:t>1. 2003 </a:t>
            </a:r>
            <a:r>
              <a:rPr lang="ru-RU" sz="1800" b="1" i="1" dirty="0" err="1">
                <a:latin typeface="Arial" charset="0"/>
              </a:rPr>
              <a:t>жылғы</a:t>
            </a:r>
            <a:r>
              <a:rPr lang="ru-RU" sz="1800" b="1" i="1" dirty="0">
                <a:latin typeface="Arial" charset="0"/>
              </a:rPr>
              <a:t> 20 </a:t>
            </a:r>
            <a:r>
              <a:rPr lang="ru-RU" sz="1800" b="1" i="1" dirty="0" err="1">
                <a:latin typeface="Arial" charset="0"/>
              </a:rPr>
              <a:t>маусымдағы</a:t>
            </a:r>
            <a:r>
              <a:rPr lang="ru-RU" sz="1800" b="1" i="1" dirty="0">
                <a:latin typeface="Arial" charset="0"/>
              </a:rPr>
              <a:t> </a:t>
            </a:r>
            <a:r>
              <a:rPr lang="ru-RU" sz="1800" b="1" i="1" dirty="0" err="1">
                <a:latin typeface="Arial" charset="0"/>
              </a:rPr>
              <a:t>Қазақстан</a:t>
            </a:r>
            <a:r>
              <a:rPr lang="ru-RU" sz="1800" b="1" i="1" dirty="0">
                <a:latin typeface="Arial" charset="0"/>
              </a:rPr>
              <a:t> </a:t>
            </a:r>
            <a:r>
              <a:rPr lang="ru-RU" sz="1800" b="1" i="1" dirty="0" err="1">
                <a:latin typeface="Arial" charset="0"/>
              </a:rPr>
              <a:t>Республикасының</a:t>
            </a:r>
            <a:r>
              <a:rPr lang="ru-RU" sz="1800" b="1" i="1" dirty="0">
                <a:latin typeface="Arial" charset="0"/>
              </a:rPr>
              <a:t> </a:t>
            </a:r>
            <a:r>
              <a:rPr lang="ru-RU" sz="1800" b="1" i="1" dirty="0" err="1">
                <a:latin typeface="Arial" charset="0"/>
              </a:rPr>
              <a:t>Жер</a:t>
            </a:r>
            <a:r>
              <a:rPr lang="ru-RU" sz="1800" b="1" i="1" dirty="0">
                <a:latin typeface="Arial" charset="0"/>
              </a:rPr>
              <a:t> </a:t>
            </a:r>
            <a:r>
              <a:rPr lang="ru-RU" sz="1800" b="1" i="1" dirty="0" err="1">
                <a:latin typeface="Arial" charset="0"/>
              </a:rPr>
              <a:t>кодексі</a:t>
            </a:r>
            <a:r>
              <a:rPr lang="ru-RU" sz="1800" b="1" i="1" dirty="0" smtClean="0">
                <a:latin typeface="Arial" charset="0"/>
              </a:rPr>
              <a:t>;</a:t>
            </a:r>
          </a:p>
          <a:p>
            <a:pPr marL="342900" indent="-233363">
              <a:lnSpc>
                <a:spcPct val="90000"/>
              </a:lnSpc>
            </a:pPr>
            <a:r>
              <a:rPr lang="ru-RU" sz="1800" b="1" i="1" dirty="0" smtClean="0">
                <a:latin typeface="Arial" charset="0"/>
              </a:rPr>
              <a:t>2</a:t>
            </a:r>
            <a:r>
              <a:rPr lang="ru-RU" sz="1800" b="1" i="1" dirty="0">
                <a:latin typeface="Arial" charset="0"/>
              </a:rPr>
              <a:t>. ҚР </a:t>
            </a:r>
            <a:r>
              <a:rPr lang="ru-RU" sz="1800" b="1" i="1" dirty="0" err="1">
                <a:latin typeface="Arial" charset="0"/>
              </a:rPr>
              <a:t>Үкіметінің</a:t>
            </a:r>
            <a:r>
              <a:rPr lang="ru-RU" sz="1800" b="1" i="1" dirty="0">
                <a:latin typeface="Arial" charset="0"/>
              </a:rPr>
              <a:t> 2003 </a:t>
            </a:r>
            <a:r>
              <a:rPr lang="ru-RU" sz="1800" b="1" i="1" dirty="0" err="1">
                <a:latin typeface="Arial" charset="0"/>
              </a:rPr>
              <a:t>жылғы</a:t>
            </a:r>
            <a:r>
              <a:rPr lang="ru-RU" sz="1800" b="1" i="1" dirty="0">
                <a:latin typeface="Arial" charset="0"/>
              </a:rPr>
              <a:t> 02 </a:t>
            </a:r>
            <a:r>
              <a:rPr lang="ru-RU" sz="1800" b="1" i="1" dirty="0" err="1">
                <a:latin typeface="Arial" charset="0"/>
              </a:rPr>
              <a:t>қыркүйектегі</a:t>
            </a:r>
            <a:r>
              <a:rPr lang="ru-RU" sz="1800" b="1" i="1" dirty="0">
                <a:latin typeface="Arial" charset="0"/>
              </a:rPr>
              <a:t> №890 </a:t>
            </a:r>
            <a:r>
              <a:rPr lang="ru-RU" sz="1800" b="1" i="1" dirty="0" err="1">
                <a:latin typeface="Arial" charset="0"/>
              </a:rPr>
              <a:t>және</a:t>
            </a:r>
            <a:r>
              <a:rPr lang="ru-RU" sz="1800" b="1" i="1" dirty="0">
                <a:latin typeface="Arial" charset="0"/>
              </a:rPr>
              <a:t> 2007 </a:t>
            </a:r>
            <a:r>
              <a:rPr lang="ru-RU" sz="1800" b="1" i="1" dirty="0" err="1">
                <a:latin typeface="Arial" charset="0"/>
              </a:rPr>
              <a:t>жылғы</a:t>
            </a:r>
            <a:r>
              <a:rPr lang="ru-RU" sz="1800" b="1" i="1" dirty="0">
                <a:latin typeface="Arial" charset="0"/>
              </a:rPr>
              <a:t> 22 </a:t>
            </a:r>
            <a:r>
              <a:rPr lang="ru-RU" sz="1800" b="1" i="1" dirty="0" err="1">
                <a:latin typeface="Arial" charset="0"/>
              </a:rPr>
              <a:t>мамырдағы</a:t>
            </a:r>
            <a:r>
              <a:rPr lang="ru-RU" sz="1800" b="1" i="1" dirty="0">
                <a:latin typeface="Arial" charset="0"/>
              </a:rPr>
              <a:t> №408 </a:t>
            </a:r>
            <a:r>
              <a:rPr lang="ru-RU" sz="1800" b="1" i="1" dirty="0" err="1">
                <a:latin typeface="Arial" charset="0"/>
              </a:rPr>
              <a:t>қаулылары</a:t>
            </a:r>
            <a:r>
              <a:rPr lang="ru-RU" sz="1800" b="1" i="1" dirty="0" smtClean="0">
                <a:latin typeface="Arial" charset="0"/>
              </a:rPr>
              <a:t>;</a:t>
            </a:r>
          </a:p>
          <a:p>
            <a:pPr marL="342900" indent="-233363">
              <a:lnSpc>
                <a:spcPct val="90000"/>
              </a:lnSpc>
            </a:pPr>
            <a:r>
              <a:rPr lang="ru-RU" sz="1800" b="1" i="1" dirty="0" smtClean="0">
                <a:latin typeface="Arial" charset="0"/>
              </a:rPr>
              <a:t>3</a:t>
            </a:r>
            <a:r>
              <a:rPr lang="ru-RU" sz="1800" b="1" i="1" dirty="0">
                <a:latin typeface="Arial" charset="0"/>
              </a:rPr>
              <a:t>. </a:t>
            </a:r>
            <a:r>
              <a:rPr lang="ru-RU" sz="1800" b="1" i="1" dirty="0" err="1">
                <a:latin typeface="Arial" charset="0"/>
              </a:rPr>
              <a:t>МемжерҒӨО</a:t>
            </a:r>
            <a:r>
              <a:rPr lang="ru-RU" sz="1800" b="1" i="1" dirty="0">
                <a:latin typeface="Arial" charset="0"/>
              </a:rPr>
              <a:t> РМК </a:t>
            </a:r>
            <a:r>
              <a:rPr lang="ru-RU" sz="1800" b="1" i="1" dirty="0" err="1">
                <a:latin typeface="Arial" charset="0"/>
              </a:rPr>
              <a:t>бекіткен</a:t>
            </a:r>
            <a:r>
              <a:rPr lang="ru-RU" sz="1800" b="1" i="1" dirty="0">
                <a:latin typeface="Arial" charset="0"/>
              </a:rPr>
              <a:t> 2009 </a:t>
            </a:r>
            <a:r>
              <a:rPr lang="ru-RU" sz="1800" b="1" i="1" dirty="0" err="1">
                <a:latin typeface="Arial" charset="0"/>
              </a:rPr>
              <a:t>жылғы</a:t>
            </a:r>
            <a:r>
              <a:rPr lang="ru-RU" sz="1800" b="1" i="1" dirty="0">
                <a:latin typeface="Arial" charset="0"/>
              </a:rPr>
              <a:t> 25 </a:t>
            </a:r>
            <a:r>
              <a:rPr lang="ru-RU" sz="1800" b="1" i="1" dirty="0" err="1">
                <a:latin typeface="Arial" charset="0"/>
              </a:rPr>
              <a:t>желтоқсандағы</a:t>
            </a:r>
            <a:r>
              <a:rPr lang="ru-RU" sz="1800" b="1" i="1" dirty="0">
                <a:latin typeface="Arial" charset="0"/>
              </a:rPr>
              <a:t> </a:t>
            </a:r>
            <a:r>
              <a:rPr lang="ru-RU" sz="1800" b="1" i="1" dirty="0" err="1">
                <a:latin typeface="Arial" charset="0"/>
              </a:rPr>
              <a:t>жер</a:t>
            </a:r>
            <a:r>
              <a:rPr lang="ru-RU" sz="1800" b="1" i="1" dirty="0">
                <a:latin typeface="Arial" charset="0"/>
              </a:rPr>
              <a:t> </a:t>
            </a:r>
            <a:r>
              <a:rPr lang="ru-RU" sz="1800" b="1" i="1" dirty="0" err="1">
                <a:latin typeface="Arial" charset="0"/>
              </a:rPr>
              <a:t>учаскелерінің</a:t>
            </a:r>
            <a:r>
              <a:rPr lang="ru-RU" sz="1800" b="1" i="1" dirty="0">
                <a:latin typeface="Arial" charset="0"/>
              </a:rPr>
              <a:t> </a:t>
            </a:r>
            <a:r>
              <a:rPr lang="ru-RU" sz="1800" b="1" i="1" dirty="0" err="1">
                <a:latin typeface="Arial" charset="0"/>
              </a:rPr>
              <a:t>кадастрлық</a:t>
            </a:r>
            <a:r>
              <a:rPr lang="ru-RU" sz="1800" b="1" i="1" dirty="0">
                <a:latin typeface="Arial" charset="0"/>
              </a:rPr>
              <a:t> (</a:t>
            </a:r>
            <a:r>
              <a:rPr lang="ru-RU" sz="1800" b="1" i="1" dirty="0" err="1">
                <a:latin typeface="Arial" charset="0"/>
              </a:rPr>
              <a:t>бағалау</a:t>
            </a:r>
            <a:r>
              <a:rPr lang="ru-RU" sz="1800" b="1" i="1" dirty="0">
                <a:latin typeface="Arial" charset="0"/>
              </a:rPr>
              <a:t>) </a:t>
            </a:r>
            <a:r>
              <a:rPr lang="ru-RU" sz="1800" b="1" i="1" dirty="0" err="1">
                <a:latin typeface="Arial" charset="0"/>
              </a:rPr>
              <a:t>құнын</a:t>
            </a:r>
            <a:r>
              <a:rPr lang="ru-RU" sz="1800" b="1" i="1" dirty="0">
                <a:latin typeface="Arial" charset="0"/>
              </a:rPr>
              <a:t> </a:t>
            </a:r>
            <a:r>
              <a:rPr lang="ru-RU" sz="1800" b="1" i="1" dirty="0" err="1">
                <a:latin typeface="Arial" charset="0"/>
              </a:rPr>
              <a:t>айқындау</a:t>
            </a:r>
            <a:r>
              <a:rPr lang="ru-RU" sz="1800" b="1" i="1" dirty="0">
                <a:latin typeface="Arial" charset="0"/>
              </a:rPr>
              <a:t> </a:t>
            </a:r>
            <a:r>
              <a:rPr lang="ru-RU" sz="1800" b="1" i="1" dirty="0" err="1">
                <a:latin typeface="Arial" charset="0"/>
              </a:rPr>
              <a:t>жөніндегі</a:t>
            </a:r>
            <a:r>
              <a:rPr lang="ru-RU" sz="1800" b="1" i="1" dirty="0">
                <a:latin typeface="Arial" charset="0"/>
              </a:rPr>
              <a:t> </a:t>
            </a:r>
            <a:r>
              <a:rPr lang="ru-RU" sz="1800" b="1" i="1" dirty="0" err="1">
                <a:latin typeface="Arial" charset="0"/>
              </a:rPr>
              <a:t>уақытша</a:t>
            </a:r>
            <a:r>
              <a:rPr lang="ru-RU" sz="1800" b="1" i="1" dirty="0">
                <a:latin typeface="Arial" charset="0"/>
              </a:rPr>
              <a:t> </a:t>
            </a:r>
            <a:r>
              <a:rPr lang="ru-RU" sz="1800" b="1" i="1" dirty="0" err="1">
                <a:latin typeface="Arial" charset="0"/>
              </a:rPr>
              <a:t>әдістемелік</a:t>
            </a:r>
            <a:r>
              <a:rPr lang="ru-RU" sz="1800" b="1" i="1" dirty="0">
                <a:latin typeface="Arial" charset="0"/>
              </a:rPr>
              <a:t> </a:t>
            </a:r>
            <a:r>
              <a:rPr lang="ru-RU" sz="1800" b="1" i="1" dirty="0" err="1">
                <a:latin typeface="Arial" charset="0"/>
              </a:rPr>
              <a:t>ұсынымдар</a:t>
            </a:r>
            <a:r>
              <a:rPr lang="ru-RU" sz="1800" b="1" i="1" dirty="0" smtClean="0">
                <a:latin typeface="Arial" charset="0"/>
              </a:rPr>
              <a:t>;</a:t>
            </a:r>
          </a:p>
          <a:p>
            <a:pPr marL="342900" indent="-233363">
              <a:lnSpc>
                <a:spcPct val="90000"/>
              </a:lnSpc>
            </a:pPr>
            <a:r>
              <a:rPr lang="ru-RU" sz="1800" b="1" i="1" dirty="0" smtClean="0">
                <a:latin typeface="Arial" charset="0"/>
              </a:rPr>
              <a:t>4</a:t>
            </a:r>
            <a:r>
              <a:rPr lang="ru-RU" sz="1800" b="1" i="1" dirty="0">
                <a:latin typeface="Arial" charset="0"/>
              </a:rPr>
              <a:t>. </a:t>
            </a:r>
            <a:r>
              <a:rPr lang="ru-RU" sz="1800" b="1" i="1" dirty="0" err="1">
                <a:latin typeface="Arial" charset="0"/>
              </a:rPr>
              <a:t>Қазақстан</a:t>
            </a:r>
            <a:r>
              <a:rPr lang="ru-RU" sz="1800" b="1" i="1" dirty="0">
                <a:latin typeface="Arial" charset="0"/>
              </a:rPr>
              <a:t> </a:t>
            </a:r>
            <a:r>
              <a:rPr lang="ru-RU" sz="1800" b="1" i="1" dirty="0" err="1">
                <a:latin typeface="Arial" charset="0"/>
              </a:rPr>
              <a:t>Республикасының</a:t>
            </a:r>
            <a:r>
              <a:rPr lang="ru-RU" sz="1800" b="1" i="1" dirty="0">
                <a:latin typeface="Arial" charset="0"/>
              </a:rPr>
              <a:t> </a:t>
            </a:r>
            <a:r>
              <a:rPr lang="ru-RU" sz="1800" b="1" i="1" dirty="0" err="1">
                <a:latin typeface="Arial" charset="0"/>
              </a:rPr>
              <a:t>жер</a:t>
            </a:r>
            <a:r>
              <a:rPr lang="ru-RU" sz="1800" b="1" i="1" dirty="0">
                <a:latin typeface="Arial" charset="0"/>
              </a:rPr>
              <a:t> </a:t>
            </a:r>
            <a:r>
              <a:rPr lang="ru-RU" sz="1800" b="1" i="1" dirty="0" err="1">
                <a:latin typeface="Arial" charset="0"/>
              </a:rPr>
              <a:t>қатынастарын</a:t>
            </a:r>
            <a:r>
              <a:rPr lang="ru-RU" sz="1800" b="1" i="1" dirty="0">
                <a:latin typeface="Arial" charset="0"/>
              </a:rPr>
              <a:t> </a:t>
            </a:r>
            <a:r>
              <a:rPr lang="ru-RU" sz="1800" b="1" i="1" dirty="0" err="1">
                <a:latin typeface="Arial" charset="0"/>
              </a:rPr>
              <a:t>реттеу</a:t>
            </a:r>
            <a:r>
              <a:rPr lang="ru-RU" sz="1800" b="1" i="1" dirty="0">
                <a:latin typeface="Arial" charset="0"/>
              </a:rPr>
              <a:t> </a:t>
            </a:r>
            <a:r>
              <a:rPr lang="ru-RU" sz="1800" b="1" i="1" dirty="0" err="1">
                <a:latin typeface="Arial" charset="0"/>
              </a:rPr>
              <a:t>жөніндегі</a:t>
            </a:r>
            <a:r>
              <a:rPr lang="ru-RU" sz="1800" b="1" i="1" dirty="0">
                <a:latin typeface="Arial" charset="0"/>
              </a:rPr>
              <a:t> </a:t>
            </a:r>
            <a:r>
              <a:rPr lang="ru-RU" sz="1800" b="1" i="1" dirty="0" err="1">
                <a:latin typeface="Arial" charset="0"/>
              </a:rPr>
              <a:t>нормативтік</a:t>
            </a:r>
            <a:r>
              <a:rPr lang="ru-RU" sz="1800" b="1" i="1" dirty="0">
                <a:latin typeface="Arial" charset="0"/>
              </a:rPr>
              <a:t> </a:t>
            </a:r>
            <a:r>
              <a:rPr lang="ru-RU" sz="1800" b="1" i="1" dirty="0" err="1">
                <a:latin typeface="Arial" charset="0"/>
              </a:rPr>
              <a:t>актілер</a:t>
            </a:r>
            <a:r>
              <a:rPr lang="ru-RU" sz="1800" b="1" i="1" dirty="0">
                <a:latin typeface="Arial" charset="0"/>
              </a:rPr>
              <a:t> </a:t>
            </a:r>
            <a:r>
              <a:rPr lang="ru-RU" sz="1800" b="1" i="1" dirty="0" err="1">
                <a:latin typeface="Arial" charset="0"/>
              </a:rPr>
              <a:t>жинағы</a:t>
            </a:r>
            <a:r>
              <a:rPr lang="ru-RU" sz="1800" b="1" i="1" dirty="0">
                <a:latin typeface="Arial" charset="0"/>
              </a:rPr>
              <a:t> Астана 2003 </a:t>
            </a:r>
            <a:r>
              <a:rPr lang="ru-RU" sz="1800" b="1" i="1" dirty="0" err="1">
                <a:latin typeface="Arial" charset="0"/>
              </a:rPr>
              <a:t>жыл</a:t>
            </a:r>
            <a:r>
              <a:rPr lang="ru-RU" sz="1800" b="1" i="1" dirty="0" smtClean="0">
                <a:latin typeface="Arial" charset="0"/>
              </a:rPr>
              <a:t>;</a:t>
            </a:r>
          </a:p>
          <a:p>
            <a:pPr marL="342900" indent="-233363">
              <a:lnSpc>
                <a:spcPct val="90000"/>
              </a:lnSpc>
            </a:pPr>
            <a:r>
              <a:rPr lang="ru-RU" sz="1800" b="1" i="1" dirty="0" smtClean="0">
                <a:latin typeface="Arial" charset="0"/>
              </a:rPr>
              <a:t>5</a:t>
            </a:r>
            <a:r>
              <a:rPr lang="ru-RU" sz="1800" b="1" i="1" dirty="0">
                <a:latin typeface="Arial" charset="0"/>
              </a:rPr>
              <a:t>. </a:t>
            </a:r>
            <a:r>
              <a:rPr lang="ru-RU" sz="1800" b="1" i="1" dirty="0" err="1">
                <a:latin typeface="Arial" charset="0"/>
              </a:rPr>
              <a:t>Жер</a:t>
            </a:r>
            <a:r>
              <a:rPr lang="ru-RU" sz="1800" b="1" i="1" dirty="0">
                <a:latin typeface="Arial" charset="0"/>
              </a:rPr>
              <a:t> </a:t>
            </a:r>
            <a:r>
              <a:rPr lang="ru-RU" sz="1800" b="1" i="1" dirty="0" err="1">
                <a:latin typeface="Arial" charset="0"/>
              </a:rPr>
              <a:t>учаскелеріне</a:t>
            </a:r>
            <a:r>
              <a:rPr lang="ru-RU" sz="1800" b="1" i="1" dirty="0">
                <a:latin typeface="Arial" charset="0"/>
              </a:rPr>
              <a:t> </a:t>
            </a:r>
            <a:r>
              <a:rPr lang="ru-RU" sz="1800" b="1" i="1" dirty="0" err="1">
                <a:latin typeface="Arial" charset="0"/>
              </a:rPr>
              <a:t>жер-кадастрлық</a:t>
            </a:r>
            <a:r>
              <a:rPr lang="ru-RU" sz="1800" b="1" i="1" dirty="0">
                <a:latin typeface="Arial" charset="0"/>
              </a:rPr>
              <a:t> </a:t>
            </a:r>
            <a:r>
              <a:rPr lang="ru-RU" sz="1800" b="1" i="1" dirty="0" err="1">
                <a:latin typeface="Arial" charset="0"/>
              </a:rPr>
              <a:t>істер</a:t>
            </a:r>
            <a:r>
              <a:rPr lang="ru-RU" sz="1800" b="1" i="1" dirty="0" smtClean="0">
                <a:latin typeface="Arial" charset="0"/>
              </a:rPr>
              <a:t>;</a:t>
            </a:r>
          </a:p>
          <a:p>
            <a:pPr marL="342900" indent="-233363">
              <a:lnSpc>
                <a:spcPct val="90000"/>
              </a:lnSpc>
            </a:pPr>
            <a:r>
              <a:rPr lang="ru-RU" sz="1800" b="1" i="1" dirty="0" smtClean="0">
                <a:latin typeface="Arial" charset="0"/>
              </a:rPr>
              <a:t>6</a:t>
            </a:r>
            <a:r>
              <a:rPr lang="ru-RU" sz="1800" b="1" i="1" dirty="0">
                <a:latin typeface="Arial" charset="0"/>
              </a:rPr>
              <a:t>. </a:t>
            </a:r>
            <a:r>
              <a:rPr lang="ru-RU" sz="1800" b="1" i="1" dirty="0" err="1">
                <a:latin typeface="Arial" charset="0"/>
              </a:rPr>
              <a:t>Жерді</a:t>
            </a:r>
            <a:r>
              <a:rPr lang="ru-RU" sz="1800" b="1" i="1" dirty="0">
                <a:latin typeface="Arial" charset="0"/>
              </a:rPr>
              <a:t> </a:t>
            </a:r>
            <a:r>
              <a:rPr lang="ru-RU" sz="1800" b="1" i="1" dirty="0" err="1">
                <a:latin typeface="Arial" charset="0"/>
              </a:rPr>
              <a:t>топырақтық</a:t>
            </a:r>
            <a:r>
              <a:rPr lang="ru-RU" sz="1800" b="1" i="1" dirty="0">
                <a:latin typeface="Arial" charset="0"/>
              </a:rPr>
              <a:t> </a:t>
            </a:r>
            <a:r>
              <a:rPr lang="ru-RU" sz="1800" b="1" i="1" dirty="0" err="1">
                <a:latin typeface="Arial" charset="0"/>
              </a:rPr>
              <a:t>зерттеу</a:t>
            </a:r>
            <a:r>
              <a:rPr lang="ru-RU" sz="1800" b="1" i="1" dirty="0">
                <a:latin typeface="Arial" charset="0"/>
              </a:rPr>
              <a:t> </a:t>
            </a:r>
            <a:r>
              <a:rPr lang="ru-RU" sz="1800" b="1" i="1" dirty="0" err="1">
                <a:latin typeface="Arial" charset="0"/>
              </a:rPr>
              <a:t>материалдары</a:t>
            </a:r>
            <a:r>
              <a:rPr lang="ru-RU" sz="1800" b="1" i="1" dirty="0" smtClean="0">
                <a:latin typeface="Arial" charset="0"/>
              </a:rPr>
              <a:t>;</a:t>
            </a:r>
          </a:p>
          <a:p>
            <a:pPr marL="342900" indent="-233363">
              <a:lnSpc>
                <a:spcPct val="90000"/>
              </a:lnSpc>
            </a:pPr>
            <a:r>
              <a:rPr lang="ru-RU" sz="1800" b="1" i="1" dirty="0" smtClean="0">
                <a:latin typeface="Arial" charset="0"/>
              </a:rPr>
              <a:t>7</a:t>
            </a:r>
            <a:r>
              <a:rPr lang="ru-RU" sz="1800" b="1" i="1" dirty="0">
                <a:latin typeface="Arial" charset="0"/>
              </a:rPr>
              <a:t>. </a:t>
            </a:r>
            <a:r>
              <a:rPr lang="ru-RU" sz="1800" b="1" i="1" dirty="0" err="1">
                <a:latin typeface="Arial" charset="0"/>
              </a:rPr>
              <a:t>Жерлерді</a:t>
            </a:r>
            <a:r>
              <a:rPr lang="ru-RU" sz="1800" b="1" i="1" dirty="0">
                <a:latin typeface="Arial" charset="0"/>
              </a:rPr>
              <a:t> </a:t>
            </a:r>
            <a:r>
              <a:rPr lang="ru-RU" sz="1800" b="1" i="1" dirty="0" err="1">
                <a:latin typeface="Arial" charset="0"/>
              </a:rPr>
              <a:t>ботаникалық-жемдік</a:t>
            </a:r>
            <a:r>
              <a:rPr lang="ru-RU" sz="1800" b="1" i="1" dirty="0">
                <a:latin typeface="Arial" charset="0"/>
              </a:rPr>
              <a:t> </a:t>
            </a:r>
            <a:r>
              <a:rPr lang="ru-RU" sz="1800" b="1" i="1" dirty="0" err="1">
                <a:latin typeface="Arial" charset="0"/>
              </a:rPr>
              <a:t>зерттеу</a:t>
            </a:r>
            <a:r>
              <a:rPr lang="ru-RU" sz="1800" b="1" i="1" dirty="0">
                <a:latin typeface="Arial" charset="0"/>
              </a:rPr>
              <a:t> </a:t>
            </a:r>
            <a:r>
              <a:rPr lang="ru-RU" sz="1800" b="1" i="1" dirty="0" err="1">
                <a:latin typeface="Arial" charset="0"/>
              </a:rPr>
              <a:t>материалдары</a:t>
            </a:r>
            <a:r>
              <a:rPr lang="ru-RU" sz="1800" b="1" i="1" dirty="0" smtClean="0">
                <a:latin typeface="Arial" charset="0"/>
              </a:rPr>
              <a:t>;</a:t>
            </a:r>
          </a:p>
          <a:p>
            <a:pPr marL="342900" indent="-233363">
              <a:lnSpc>
                <a:spcPct val="90000"/>
              </a:lnSpc>
            </a:pPr>
            <a:r>
              <a:rPr lang="ru-RU" sz="1800" b="1" i="1" dirty="0" smtClean="0">
                <a:latin typeface="Arial" charset="0"/>
              </a:rPr>
              <a:t>8</a:t>
            </a:r>
            <a:r>
              <a:rPr lang="ru-RU" sz="1800" b="1" i="1" dirty="0">
                <a:latin typeface="Arial" charset="0"/>
              </a:rPr>
              <a:t>. </a:t>
            </a:r>
            <a:r>
              <a:rPr lang="ru-RU" sz="1800" b="1" i="1" dirty="0" err="1">
                <a:latin typeface="Arial" charset="0"/>
              </a:rPr>
              <a:t>Аэрофототүсірілім</a:t>
            </a:r>
            <a:r>
              <a:rPr lang="ru-RU" sz="1800" b="1" i="1" dirty="0">
                <a:latin typeface="Arial" charset="0"/>
              </a:rPr>
              <a:t> </a:t>
            </a:r>
            <a:r>
              <a:rPr lang="ru-RU" sz="1800" b="1" i="1" dirty="0" err="1">
                <a:latin typeface="Arial" charset="0"/>
              </a:rPr>
              <a:t>материалдары</a:t>
            </a:r>
            <a:r>
              <a:rPr lang="ru-RU" sz="1800" b="1" i="1" dirty="0">
                <a:latin typeface="Arial" charset="0"/>
              </a:rPr>
              <a:t> (Фото </a:t>
            </a:r>
            <a:r>
              <a:rPr lang="ru-RU" sz="1800" b="1" i="1" dirty="0" err="1">
                <a:latin typeface="Arial" charset="0"/>
              </a:rPr>
              <a:t>жоспарлар</a:t>
            </a:r>
            <a:r>
              <a:rPr lang="ru-RU" sz="1800" b="1" i="1" dirty="0">
                <a:latin typeface="Arial" charset="0"/>
              </a:rPr>
              <a:t>, </a:t>
            </a:r>
            <a:r>
              <a:rPr lang="ru-RU" sz="1800" b="1" i="1" dirty="0" err="1">
                <a:latin typeface="Arial" charset="0"/>
              </a:rPr>
              <a:t>планшеттер</a:t>
            </a:r>
            <a:r>
              <a:rPr lang="ru-RU" sz="1800" b="1" i="1" dirty="0" smtClean="0">
                <a:latin typeface="Arial" charset="0"/>
              </a:rPr>
              <a:t>);</a:t>
            </a:r>
          </a:p>
          <a:p>
            <a:pPr marL="342900" indent="-233363">
              <a:lnSpc>
                <a:spcPct val="90000"/>
              </a:lnSpc>
            </a:pPr>
            <a:r>
              <a:rPr lang="ru-RU" sz="1800" b="1" i="1" dirty="0" smtClean="0">
                <a:latin typeface="Arial" charset="0"/>
              </a:rPr>
              <a:t>9</a:t>
            </a:r>
            <a:r>
              <a:rPr lang="ru-RU" sz="1800" b="1" i="1" dirty="0">
                <a:latin typeface="Arial" charset="0"/>
              </a:rPr>
              <a:t>. ШҚО </a:t>
            </a:r>
            <a:r>
              <a:rPr lang="ru-RU" sz="1800" b="1" i="1" dirty="0" err="1">
                <a:latin typeface="Arial" charset="0"/>
              </a:rPr>
              <a:t>аудандарына</a:t>
            </a:r>
            <a:r>
              <a:rPr lang="ru-RU" sz="1800" b="1" i="1" dirty="0">
                <a:latin typeface="Arial" charset="0"/>
              </a:rPr>
              <a:t> </a:t>
            </a:r>
            <a:r>
              <a:rPr lang="ru-RU" sz="1800" b="1" i="1" dirty="0" err="1">
                <a:latin typeface="Arial" charset="0"/>
              </a:rPr>
              <a:t>салық</a:t>
            </a:r>
            <a:r>
              <a:rPr lang="ru-RU" sz="1800" b="1" i="1" dirty="0">
                <a:latin typeface="Arial" charset="0"/>
              </a:rPr>
              <a:t> салу </a:t>
            </a:r>
            <a:r>
              <a:rPr lang="ru-RU" sz="1800" b="1" i="1" dirty="0" err="1">
                <a:latin typeface="Arial" charset="0"/>
              </a:rPr>
              <a:t>мақсатында</a:t>
            </a:r>
            <a:r>
              <a:rPr lang="ru-RU" sz="1800" b="1" i="1" dirty="0">
                <a:latin typeface="Arial" charset="0"/>
              </a:rPr>
              <a:t> </a:t>
            </a:r>
            <a:r>
              <a:rPr lang="ru-RU" sz="1800" b="1" i="1" dirty="0" err="1">
                <a:latin typeface="Arial" charset="0"/>
              </a:rPr>
              <a:t>жерлерді</a:t>
            </a:r>
            <a:r>
              <a:rPr lang="ru-RU" sz="1800" b="1" i="1" dirty="0">
                <a:latin typeface="Arial" charset="0"/>
              </a:rPr>
              <a:t> </a:t>
            </a:r>
            <a:r>
              <a:rPr lang="ru-RU" sz="1800" b="1" i="1" dirty="0" err="1">
                <a:latin typeface="Arial" charset="0"/>
              </a:rPr>
              <a:t>аймақтарға</a:t>
            </a:r>
            <a:r>
              <a:rPr lang="ru-RU" sz="1800" b="1" i="1" dirty="0">
                <a:latin typeface="Arial" charset="0"/>
              </a:rPr>
              <a:t> </a:t>
            </a:r>
            <a:r>
              <a:rPr lang="ru-RU" sz="1800" b="1" i="1" dirty="0" err="1">
                <a:latin typeface="Arial" charset="0"/>
              </a:rPr>
              <a:t>бөлу</a:t>
            </a:r>
            <a:r>
              <a:rPr lang="ru-RU" sz="1800" b="1" i="1" dirty="0">
                <a:latin typeface="Arial" charset="0"/>
              </a:rPr>
              <a:t> </a:t>
            </a:r>
            <a:r>
              <a:rPr lang="ru-RU" sz="1800" b="1" i="1" dirty="0" err="1">
                <a:latin typeface="Arial" charset="0"/>
              </a:rPr>
              <a:t>сызбасы</a:t>
            </a:r>
            <a:r>
              <a:rPr lang="ru-RU" sz="1800" b="1" i="1" dirty="0">
                <a:latin typeface="Arial" charset="0"/>
              </a:rPr>
              <a:t> 2003 ж..</a:t>
            </a:r>
            <a:endParaRPr lang="ru-RU" sz="1800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wheel spokes="3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25538"/>
            <a:ext cx="8229600" cy="4525962"/>
          </a:xfrm>
        </p:spPr>
        <p:txBody>
          <a:bodyPr/>
          <a:lstStyle/>
          <a:p>
            <a:r>
              <a:rPr lang="ru-RU" sz="2000" b="1" i="1" dirty="0">
                <a:latin typeface="Arial" charset="0"/>
              </a:rPr>
              <a:t>1) </a:t>
            </a:r>
            <a:r>
              <a:rPr lang="ru-RU" sz="2000" b="1" i="1" dirty="0" err="1">
                <a:latin typeface="Arial" charset="0"/>
              </a:rPr>
              <a:t>өтініш</a:t>
            </a:r>
            <a:r>
              <a:rPr lang="ru-RU" sz="2000" b="1" i="1" dirty="0" smtClean="0">
                <a:latin typeface="Arial" charset="0"/>
              </a:rPr>
              <a:t>;</a:t>
            </a:r>
          </a:p>
          <a:p>
            <a:r>
              <a:rPr lang="ru-RU" sz="2000" b="1" i="1" dirty="0" smtClean="0">
                <a:latin typeface="Arial" charset="0"/>
              </a:rPr>
              <a:t>2</a:t>
            </a:r>
            <a:r>
              <a:rPr lang="ru-RU" sz="2000" b="1" i="1" dirty="0">
                <a:latin typeface="Arial" charset="0"/>
              </a:rPr>
              <a:t>) </a:t>
            </a:r>
            <a:r>
              <a:rPr lang="ru-RU" sz="2000" b="1" i="1" dirty="0" err="1">
                <a:latin typeface="Arial" charset="0"/>
              </a:rPr>
              <a:t>азаматтың</a:t>
            </a:r>
            <a:r>
              <a:rPr lang="ru-RU" sz="2000" b="1" i="1" dirty="0">
                <a:latin typeface="Arial" charset="0"/>
              </a:rPr>
              <a:t> </a:t>
            </a:r>
            <a:r>
              <a:rPr lang="ru-RU" sz="2000" b="1" i="1" dirty="0" err="1">
                <a:latin typeface="Arial" charset="0"/>
              </a:rPr>
              <a:t>жеке</a:t>
            </a:r>
            <a:r>
              <a:rPr lang="ru-RU" sz="2000" b="1" i="1" dirty="0">
                <a:latin typeface="Arial" charset="0"/>
              </a:rPr>
              <a:t> </a:t>
            </a:r>
            <a:r>
              <a:rPr lang="ru-RU" sz="2000" b="1" i="1" dirty="0" err="1">
                <a:latin typeface="Arial" charset="0"/>
              </a:rPr>
              <a:t>басын</a:t>
            </a:r>
            <a:r>
              <a:rPr lang="ru-RU" sz="2000" b="1" i="1" dirty="0">
                <a:latin typeface="Arial" charset="0"/>
              </a:rPr>
              <a:t> </a:t>
            </a:r>
            <a:r>
              <a:rPr lang="ru-RU" sz="2000" b="1" i="1" dirty="0" err="1">
                <a:latin typeface="Arial" charset="0"/>
              </a:rPr>
              <a:t>куәландыратын</a:t>
            </a:r>
            <a:r>
              <a:rPr lang="ru-RU" sz="2000" b="1" i="1" dirty="0">
                <a:latin typeface="Arial" charset="0"/>
              </a:rPr>
              <a:t> </a:t>
            </a:r>
            <a:r>
              <a:rPr lang="ru-RU" sz="2000" b="1" i="1" dirty="0" err="1">
                <a:latin typeface="Arial" charset="0"/>
              </a:rPr>
              <a:t>құжаттың</a:t>
            </a:r>
            <a:r>
              <a:rPr lang="ru-RU" sz="2000" b="1" i="1" dirty="0">
                <a:latin typeface="Arial" charset="0"/>
              </a:rPr>
              <a:t> </a:t>
            </a:r>
            <a:r>
              <a:rPr lang="ru-RU" sz="2000" b="1" i="1" dirty="0" err="1">
                <a:latin typeface="Arial" charset="0"/>
              </a:rPr>
              <a:t>көшірмесі</a:t>
            </a:r>
            <a:r>
              <a:rPr lang="ru-RU" sz="2000" b="1" i="1" dirty="0">
                <a:latin typeface="Arial" charset="0"/>
              </a:rPr>
              <a:t> </a:t>
            </a:r>
            <a:r>
              <a:rPr lang="ru-RU" sz="2000" b="1" i="1" dirty="0" err="1">
                <a:latin typeface="Arial" charset="0"/>
              </a:rPr>
              <a:t>немесе</a:t>
            </a:r>
            <a:r>
              <a:rPr lang="ru-RU" sz="2000" b="1" i="1" dirty="0">
                <a:latin typeface="Arial" charset="0"/>
              </a:rPr>
              <a:t> </a:t>
            </a:r>
            <a:r>
              <a:rPr lang="ru-RU" sz="2000" b="1" i="1" dirty="0" err="1">
                <a:latin typeface="Arial" charset="0"/>
              </a:rPr>
              <a:t>заңды</a:t>
            </a:r>
            <a:r>
              <a:rPr lang="ru-RU" sz="2000" b="1" i="1" dirty="0">
                <a:latin typeface="Arial" charset="0"/>
              </a:rPr>
              <a:t> </a:t>
            </a:r>
            <a:r>
              <a:rPr lang="ru-RU" sz="2000" b="1" i="1" dirty="0" err="1">
                <a:latin typeface="Arial" charset="0"/>
              </a:rPr>
              <a:t>тұлғаны</a:t>
            </a:r>
            <a:r>
              <a:rPr lang="ru-RU" sz="2000" b="1" i="1" dirty="0">
                <a:latin typeface="Arial" charset="0"/>
              </a:rPr>
              <a:t> </a:t>
            </a:r>
            <a:r>
              <a:rPr lang="ru-RU" sz="2000" b="1" i="1" dirty="0" err="1">
                <a:latin typeface="Arial" charset="0"/>
              </a:rPr>
              <a:t>мемлекеттік</a:t>
            </a:r>
            <a:r>
              <a:rPr lang="ru-RU" sz="2000" b="1" i="1" dirty="0">
                <a:latin typeface="Arial" charset="0"/>
              </a:rPr>
              <a:t> </a:t>
            </a:r>
            <a:r>
              <a:rPr lang="ru-RU" sz="2000" b="1" i="1" dirty="0" err="1">
                <a:latin typeface="Arial" charset="0"/>
              </a:rPr>
              <a:t>тіркеу</a:t>
            </a:r>
            <a:r>
              <a:rPr lang="ru-RU" sz="2000" b="1" i="1" dirty="0">
                <a:latin typeface="Arial" charset="0"/>
              </a:rPr>
              <a:t> </a:t>
            </a:r>
            <a:r>
              <a:rPr lang="ru-RU" sz="2000" b="1" i="1" dirty="0" err="1">
                <a:latin typeface="Arial" charset="0"/>
              </a:rPr>
              <a:t>туралы</a:t>
            </a:r>
            <a:r>
              <a:rPr lang="ru-RU" sz="2000" b="1" i="1" dirty="0">
                <a:latin typeface="Arial" charset="0"/>
              </a:rPr>
              <a:t> </a:t>
            </a:r>
            <a:r>
              <a:rPr lang="ru-RU" sz="2000" b="1" i="1" dirty="0" err="1" smtClean="0">
                <a:latin typeface="Arial" charset="0"/>
              </a:rPr>
              <a:t>анықтама</a:t>
            </a:r>
            <a:r>
              <a:rPr lang="ru-RU" sz="2000" b="1" i="1" dirty="0" smtClean="0">
                <a:latin typeface="Arial" charset="0"/>
              </a:rPr>
              <a:t>;</a:t>
            </a:r>
          </a:p>
          <a:p>
            <a:r>
              <a:rPr lang="ru-RU" sz="2000" b="1" i="1" dirty="0" smtClean="0">
                <a:latin typeface="Arial" charset="0"/>
              </a:rPr>
              <a:t>3</a:t>
            </a:r>
            <a:r>
              <a:rPr lang="ru-RU" sz="2000" b="1" i="1" dirty="0">
                <a:latin typeface="Arial" charset="0"/>
              </a:rPr>
              <a:t>) </a:t>
            </a:r>
            <a:r>
              <a:rPr lang="ru-RU" sz="2000" b="1" i="1" dirty="0" err="1">
                <a:latin typeface="Arial" charset="0"/>
              </a:rPr>
              <a:t>сәйкестендіру</a:t>
            </a:r>
            <a:r>
              <a:rPr lang="ru-RU" sz="2000" b="1" i="1" dirty="0">
                <a:latin typeface="Arial" charset="0"/>
              </a:rPr>
              <a:t> </a:t>
            </a:r>
            <a:r>
              <a:rPr lang="ru-RU" sz="2000" b="1" i="1" dirty="0" err="1">
                <a:latin typeface="Arial" charset="0"/>
              </a:rPr>
              <a:t>құжатының</a:t>
            </a:r>
            <a:r>
              <a:rPr lang="ru-RU" sz="2000" b="1" i="1" dirty="0">
                <a:latin typeface="Arial" charset="0"/>
              </a:rPr>
              <a:t> </a:t>
            </a:r>
            <a:r>
              <a:rPr lang="ru-RU" sz="2000" b="1" i="1" dirty="0" err="1">
                <a:latin typeface="Arial" charset="0"/>
              </a:rPr>
              <a:t>көшірмесі</a:t>
            </a:r>
            <a:r>
              <a:rPr lang="ru-RU" sz="2000" b="1" i="1" dirty="0" smtClean="0">
                <a:latin typeface="Arial" charset="0"/>
              </a:rPr>
              <a:t>;</a:t>
            </a:r>
          </a:p>
          <a:p>
            <a:r>
              <a:rPr lang="ru-RU" sz="2000" b="1" i="1" dirty="0" smtClean="0">
                <a:latin typeface="Arial" charset="0"/>
              </a:rPr>
              <a:t>4</a:t>
            </a:r>
            <a:r>
              <a:rPr lang="ru-RU" sz="2000" b="1" i="1" dirty="0">
                <a:latin typeface="Arial" charset="0"/>
              </a:rPr>
              <a:t>) </a:t>
            </a:r>
            <a:r>
              <a:rPr lang="ru-RU" sz="2000" b="1" i="1" dirty="0" err="1">
                <a:latin typeface="Arial" charset="0"/>
              </a:rPr>
              <a:t>жер</a:t>
            </a:r>
            <a:r>
              <a:rPr lang="ru-RU" sz="2000" b="1" i="1" dirty="0">
                <a:latin typeface="Arial" charset="0"/>
              </a:rPr>
              <a:t> </a:t>
            </a:r>
            <a:r>
              <a:rPr lang="ru-RU" sz="2000" b="1" i="1" dirty="0" err="1">
                <a:latin typeface="Arial" charset="0"/>
              </a:rPr>
              <a:t>учаскесін</a:t>
            </a:r>
            <a:r>
              <a:rPr lang="ru-RU" sz="2000" b="1" i="1" dirty="0">
                <a:latin typeface="Arial" charset="0"/>
              </a:rPr>
              <a:t> беру </a:t>
            </a:r>
            <a:r>
              <a:rPr lang="ru-RU" sz="2000" b="1" i="1" dirty="0" err="1">
                <a:latin typeface="Arial" charset="0"/>
              </a:rPr>
              <a:t>туралы</a:t>
            </a:r>
            <a:r>
              <a:rPr lang="ru-RU" sz="2000" b="1" i="1" dirty="0">
                <a:latin typeface="Arial" charset="0"/>
              </a:rPr>
              <a:t> </a:t>
            </a:r>
            <a:r>
              <a:rPr lang="ru-RU" sz="2000" b="1" i="1" dirty="0" err="1">
                <a:latin typeface="Arial" charset="0"/>
              </a:rPr>
              <a:t>қаулының</a:t>
            </a:r>
            <a:r>
              <a:rPr lang="ru-RU" sz="2000" b="1" i="1" dirty="0">
                <a:latin typeface="Arial" charset="0"/>
              </a:rPr>
              <a:t> </a:t>
            </a:r>
            <a:r>
              <a:rPr lang="ru-RU" sz="2000" b="1" i="1" dirty="0" err="1">
                <a:latin typeface="Arial" charset="0"/>
              </a:rPr>
              <a:t>көшірмесі</a:t>
            </a:r>
            <a:r>
              <a:rPr lang="ru-RU" sz="2000" b="1" i="1" dirty="0" smtClean="0">
                <a:latin typeface="Arial" charset="0"/>
              </a:rPr>
              <a:t>;</a:t>
            </a:r>
          </a:p>
          <a:p>
            <a:r>
              <a:rPr lang="ru-RU" sz="2000" b="1" i="1" dirty="0" smtClean="0">
                <a:latin typeface="Arial" charset="0"/>
              </a:rPr>
              <a:t>5</a:t>
            </a:r>
            <a:r>
              <a:rPr lang="ru-RU" sz="2000" b="1" i="1" dirty="0">
                <a:latin typeface="Arial" charset="0"/>
              </a:rPr>
              <a:t>) </a:t>
            </a:r>
            <a:r>
              <a:rPr lang="ru-RU" sz="2000" b="1" i="1" dirty="0" err="1">
                <a:latin typeface="Arial" charset="0"/>
              </a:rPr>
              <a:t>сатып</a:t>
            </a:r>
            <a:r>
              <a:rPr lang="ru-RU" sz="2000" b="1" i="1" dirty="0">
                <a:latin typeface="Arial" charset="0"/>
              </a:rPr>
              <a:t> </a:t>
            </a:r>
            <a:r>
              <a:rPr lang="ru-RU" sz="2000" b="1" i="1" dirty="0" err="1">
                <a:latin typeface="Arial" charset="0"/>
              </a:rPr>
              <a:t>алу-сату</a:t>
            </a:r>
            <a:r>
              <a:rPr lang="ru-RU" sz="2000" b="1" i="1" dirty="0">
                <a:latin typeface="Arial" charset="0"/>
              </a:rPr>
              <a:t> </a:t>
            </a:r>
            <a:r>
              <a:rPr lang="ru-RU" sz="2000" b="1" i="1" dirty="0" err="1">
                <a:latin typeface="Arial" charset="0"/>
              </a:rPr>
              <a:t>шартының</a:t>
            </a:r>
            <a:r>
              <a:rPr lang="ru-RU" sz="2000" b="1" i="1" dirty="0">
                <a:latin typeface="Arial" charset="0"/>
              </a:rPr>
              <a:t> </a:t>
            </a:r>
            <a:r>
              <a:rPr lang="ru-RU" sz="2000" b="1" i="1" dirty="0" err="1">
                <a:latin typeface="Arial" charset="0"/>
              </a:rPr>
              <a:t>көшірмесі</a:t>
            </a:r>
            <a:r>
              <a:rPr lang="ru-RU" sz="2000" b="1" i="1" dirty="0" smtClean="0">
                <a:latin typeface="Arial" charset="0"/>
              </a:rPr>
              <a:t>;</a:t>
            </a:r>
          </a:p>
          <a:p>
            <a:r>
              <a:rPr lang="ru-RU" sz="2000" b="1" i="1" dirty="0" smtClean="0">
                <a:latin typeface="Arial" charset="0"/>
              </a:rPr>
              <a:t>6</a:t>
            </a:r>
            <a:r>
              <a:rPr lang="ru-RU" sz="2000" b="1" i="1" dirty="0">
                <a:latin typeface="Arial" charset="0"/>
              </a:rPr>
              <a:t>) </a:t>
            </a:r>
            <a:r>
              <a:rPr lang="ru-RU" sz="2000" b="1" i="1" dirty="0" err="1">
                <a:latin typeface="Arial" charset="0"/>
              </a:rPr>
              <a:t>мұраға</a:t>
            </a:r>
            <a:r>
              <a:rPr lang="ru-RU" sz="2000" b="1" i="1" dirty="0">
                <a:latin typeface="Arial" charset="0"/>
              </a:rPr>
              <a:t> </a:t>
            </a:r>
            <a:r>
              <a:rPr lang="ru-RU" sz="2000" b="1" i="1" dirty="0" err="1">
                <a:latin typeface="Arial" charset="0"/>
              </a:rPr>
              <a:t>құқық</a:t>
            </a:r>
            <a:r>
              <a:rPr lang="ru-RU" sz="2000" b="1" i="1" dirty="0">
                <a:latin typeface="Arial" charset="0"/>
              </a:rPr>
              <a:t> </a:t>
            </a:r>
            <a:r>
              <a:rPr lang="ru-RU" sz="2000" b="1" i="1" dirty="0" err="1">
                <a:latin typeface="Arial" charset="0"/>
              </a:rPr>
              <a:t>туралы</a:t>
            </a:r>
            <a:r>
              <a:rPr lang="ru-RU" sz="2000" b="1" i="1" dirty="0">
                <a:latin typeface="Arial" charset="0"/>
              </a:rPr>
              <a:t> </a:t>
            </a:r>
            <a:r>
              <a:rPr lang="ru-RU" sz="2000" b="1" i="1" dirty="0" err="1">
                <a:latin typeface="Arial" charset="0"/>
              </a:rPr>
              <a:t>куәліктің</a:t>
            </a:r>
            <a:r>
              <a:rPr lang="ru-RU" sz="2000" b="1" i="1" dirty="0">
                <a:latin typeface="Arial" charset="0"/>
              </a:rPr>
              <a:t> </a:t>
            </a:r>
            <a:r>
              <a:rPr lang="ru-RU" sz="2000" b="1" i="1" dirty="0" err="1">
                <a:latin typeface="Arial" charset="0"/>
              </a:rPr>
              <a:t>көшірмесі</a:t>
            </a:r>
            <a:r>
              <a:rPr lang="ru-RU" sz="2000" b="1" i="1" dirty="0" smtClean="0">
                <a:latin typeface="Arial" charset="0"/>
              </a:rPr>
              <a:t>;</a:t>
            </a:r>
          </a:p>
          <a:p>
            <a:r>
              <a:rPr lang="ru-RU" sz="2000" b="1" i="1" dirty="0" smtClean="0">
                <a:latin typeface="Arial" charset="0"/>
              </a:rPr>
              <a:t>7</a:t>
            </a:r>
            <a:r>
              <a:rPr lang="ru-RU" sz="2000" b="1" i="1" dirty="0">
                <a:latin typeface="Arial" charset="0"/>
              </a:rPr>
              <a:t>) </a:t>
            </a:r>
            <a:r>
              <a:rPr lang="ru-RU" sz="2000" b="1" i="1" dirty="0" err="1">
                <a:latin typeface="Arial" charset="0"/>
              </a:rPr>
              <a:t>жер</a:t>
            </a:r>
            <a:r>
              <a:rPr lang="ru-RU" sz="2000" b="1" i="1" dirty="0">
                <a:latin typeface="Arial" charset="0"/>
              </a:rPr>
              <a:t> </a:t>
            </a:r>
            <a:r>
              <a:rPr lang="ru-RU" sz="2000" b="1" i="1" dirty="0" err="1">
                <a:latin typeface="Arial" charset="0"/>
              </a:rPr>
              <a:t>учаскесі</a:t>
            </a:r>
            <a:r>
              <a:rPr lang="ru-RU" sz="2000" b="1" i="1" dirty="0">
                <a:latin typeface="Arial" charset="0"/>
              </a:rPr>
              <a:t> </a:t>
            </a:r>
            <a:r>
              <a:rPr lang="ru-RU" sz="2000" b="1" i="1" dirty="0" err="1">
                <a:latin typeface="Arial" charset="0"/>
              </a:rPr>
              <a:t>жобасының</a:t>
            </a:r>
            <a:r>
              <a:rPr lang="ru-RU" sz="2000" b="1" i="1" dirty="0">
                <a:latin typeface="Arial" charset="0"/>
              </a:rPr>
              <a:t> </a:t>
            </a:r>
            <a:r>
              <a:rPr lang="ru-RU" sz="2000" b="1" i="1" dirty="0" err="1">
                <a:latin typeface="Arial" charset="0"/>
              </a:rPr>
              <a:t>жоспарының</a:t>
            </a:r>
            <a:r>
              <a:rPr lang="ru-RU" sz="2000" b="1" i="1" dirty="0">
                <a:latin typeface="Arial" charset="0"/>
              </a:rPr>
              <a:t> </a:t>
            </a:r>
            <a:r>
              <a:rPr lang="ru-RU" sz="2000" b="1" i="1" dirty="0" err="1">
                <a:latin typeface="Arial" charset="0"/>
              </a:rPr>
              <a:t>немесе</a:t>
            </a:r>
            <a:r>
              <a:rPr lang="ru-RU" sz="2000" b="1" i="1" dirty="0">
                <a:latin typeface="Arial" charset="0"/>
              </a:rPr>
              <a:t> </a:t>
            </a:r>
            <a:r>
              <a:rPr lang="ru-RU" sz="2000" b="1" i="1" dirty="0" err="1">
                <a:latin typeface="Arial" charset="0"/>
              </a:rPr>
              <a:t>сызбасының</a:t>
            </a:r>
            <a:r>
              <a:rPr lang="ru-RU" sz="2000" b="1" i="1" dirty="0">
                <a:latin typeface="Arial" charset="0"/>
              </a:rPr>
              <a:t> </a:t>
            </a:r>
            <a:r>
              <a:rPr lang="ru-RU" sz="2000" b="1" i="1" dirty="0" err="1">
                <a:latin typeface="Arial" charset="0"/>
              </a:rPr>
              <a:t>көшірмесі</a:t>
            </a:r>
            <a:r>
              <a:rPr lang="ru-RU" altLang="zh-TW" sz="2000" b="1" i="1" u="sng" dirty="0" smtClean="0">
                <a:latin typeface="Arial" charset="0"/>
                <a:cs typeface="微軟正黑體"/>
              </a:rPr>
              <a:t>.</a:t>
            </a:r>
            <a:endParaRPr lang="ru-RU" altLang="zh-TW" sz="2000" b="1" i="1" dirty="0" smtClean="0">
              <a:latin typeface="Arial" charset="0"/>
              <a:cs typeface="微軟正黑體"/>
            </a:endParaRPr>
          </a:p>
          <a:p>
            <a:endParaRPr lang="ru-RU" sz="2000" b="1" i="1" u="sng" dirty="0" smtClean="0">
              <a:latin typeface="Arial" charset="0"/>
              <a:ea typeface="微軟正黑體"/>
              <a:cs typeface="微軟正黑體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 bwMode="auto">
          <a:xfrm>
            <a:off x="755576" y="454026"/>
            <a:ext cx="7632848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1700" b="1" dirty="0" err="1">
                <a:solidFill>
                  <a:srgbClr val="0070C0"/>
                </a:solidFill>
                <a:latin typeface="Lucida Sans Unicode" pitchFamily="34" charset="0"/>
              </a:rPr>
              <a:t>Мемлекеттік</a:t>
            </a:r>
            <a:r>
              <a:rPr lang="ru-RU" sz="1700" b="1" dirty="0">
                <a:solidFill>
                  <a:srgbClr val="0070C0"/>
                </a:solidFill>
                <a:latin typeface="Lucida Sans Unicode" pitchFamily="34" charset="0"/>
              </a:rPr>
              <a:t> </a:t>
            </a:r>
            <a:r>
              <a:rPr lang="ru-RU" sz="1700" b="1" dirty="0" err="1">
                <a:solidFill>
                  <a:srgbClr val="0070C0"/>
                </a:solidFill>
                <a:latin typeface="Lucida Sans Unicode" pitchFamily="34" charset="0"/>
              </a:rPr>
              <a:t>қызмет</a:t>
            </a:r>
            <a:r>
              <a:rPr lang="ru-RU" sz="1700" b="1" dirty="0">
                <a:solidFill>
                  <a:srgbClr val="0070C0"/>
                </a:solidFill>
                <a:latin typeface="Lucida Sans Unicode" pitchFamily="34" charset="0"/>
              </a:rPr>
              <a:t> </a:t>
            </a:r>
            <a:r>
              <a:rPr lang="ru-RU" sz="1700" b="1" dirty="0" err="1">
                <a:solidFill>
                  <a:srgbClr val="0070C0"/>
                </a:solidFill>
                <a:latin typeface="Lucida Sans Unicode" pitchFamily="34" charset="0"/>
              </a:rPr>
              <a:t>көрсету</a:t>
            </a:r>
            <a:r>
              <a:rPr lang="ru-RU" sz="1700" b="1" dirty="0">
                <a:solidFill>
                  <a:srgbClr val="0070C0"/>
                </a:solidFill>
                <a:latin typeface="Lucida Sans Unicode" pitchFamily="34" charset="0"/>
              </a:rPr>
              <a:t> </a:t>
            </a:r>
            <a:r>
              <a:rPr lang="ru-RU" sz="1700" b="1" dirty="0" err="1">
                <a:solidFill>
                  <a:srgbClr val="0070C0"/>
                </a:solidFill>
                <a:latin typeface="Lucida Sans Unicode" pitchFamily="34" charset="0"/>
              </a:rPr>
              <a:t>үшін</a:t>
            </a:r>
            <a:r>
              <a:rPr lang="ru-RU" sz="1700" b="1" dirty="0">
                <a:solidFill>
                  <a:srgbClr val="0070C0"/>
                </a:solidFill>
                <a:latin typeface="Lucida Sans Unicode" pitchFamily="34" charset="0"/>
              </a:rPr>
              <a:t> </a:t>
            </a:r>
            <a:r>
              <a:rPr lang="ru-RU" sz="1700" b="1" dirty="0" err="1">
                <a:solidFill>
                  <a:srgbClr val="0070C0"/>
                </a:solidFill>
                <a:latin typeface="Lucida Sans Unicode" pitchFamily="34" charset="0"/>
              </a:rPr>
              <a:t>қажетті</a:t>
            </a:r>
            <a:r>
              <a:rPr lang="ru-RU" sz="1700" b="1" dirty="0">
                <a:solidFill>
                  <a:srgbClr val="0070C0"/>
                </a:solidFill>
                <a:latin typeface="Lucida Sans Unicode" pitchFamily="34" charset="0"/>
              </a:rPr>
              <a:t> </a:t>
            </a:r>
            <a:r>
              <a:rPr lang="ru-RU" sz="1700" b="1" dirty="0" err="1">
                <a:solidFill>
                  <a:srgbClr val="0070C0"/>
                </a:solidFill>
                <a:latin typeface="Lucida Sans Unicode" pitchFamily="34" charset="0"/>
              </a:rPr>
              <a:t>құжаттар</a:t>
            </a:r>
            <a:r>
              <a:rPr lang="ru-RU" sz="1700" b="1" dirty="0">
                <a:solidFill>
                  <a:srgbClr val="0070C0"/>
                </a:solidFill>
                <a:latin typeface="Lucida Sans Unicode" pitchFamily="34" charset="0"/>
              </a:rPr>
              <a:t> </a:t>
            </a:r>
            <a:r>
              <a:rPr lang="ru-RU" sz="1700" b="1" dirty="0" err="1">
                <a:solidFill>
                  <a:srgbClr val="0070C0"/>
                </a:solidFill>
                <a:latin typeface="Lucida Sans Unicode" pitchFamily="34" charset="0"/>
              </a:rPr>
              <a:t>тізбесі</a:t>
            </a:r>
            <a:endParaRPr lang="ru-RU" sz="1700" b="1" dirty="0">
              <a:solidFill>
                <a:srgbClr val="0070C0"/>
              </a:solidFill>
              <a:latin typeface="Lucida Sans Unicode" pitchFamily="34" charset="0"/>
            </a:endParaRPr>
          </a:p>
        </p:txBody>
      </p:sp>
    </p:spTree>
  </p:cSld>
  <p:clrMapOvr>
    <a:masterClrMapping/>
  </p:clrMapOvr>
  <p:transition>
    <p:wheel spokes="3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Скругленный прямоугольник 57"/>
          <p:cNvSpPr/>
          <p:nvPr/>
        </p:nvSpPr>
        <p:spPr>
          <a:xfrm>
            <a:off x="642910" y="142852"/>
            <a:ext cx="8215370" cy="714380"/>
          </a:xfrm>
          <a:prstGeom prst="roundRect">
            <a:avLst/>
          </a:prstGeom>
          <a:gradFill>
            <a:gsLst>
              <a:gs pos="0">
                <a:schemeClr val="accent1">
                  <a:tint val="35000"/>
                  <a:satMod val="253000"/>
                </a:schemeClr>
              </a:gs>
              <a:gs pos="50000">
                <a:schemeClr val="accent1">
                  <a:tint val="42000"/>
                  <a:satMod val="255000"/>
                </a:schemeClr>
              </a:gs>
              <a:gs pos="97000">
                <a:schemeClr val="accent1">
                  <a:tint val="53000"/>
                  <a:satMod val="260000"/>
                </a:schemeClr>
              </a:gs>
              <a:gs pos="100000">
                <a:schemeClr val="accent1">
                  <a:tint val="56000"/>
                  <a:satMod val="275000"/>
                </a:schemeClr>
              </a:gs>
            </a:gsLst>
            <a:path path="circle">
              <a:fillToRect l="50000" t="50000" r="50000" b="50000"/>
            </a:path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0" name="AutoShape 60" descr="data:image/jpeg;base64,/9j/4AAQSkZJRgABAQAAAQABAAD/2wCEAAkGBhISERUSEhIUFRUUERQVFBQSFBQVEBUUFBIVFBQUFBQXHCYeFxkjGRQUHy8gIycpLCwsFR4xNTAqNSYrLCkBCQoKDgwOGA8PGikcHxwsKSkpKSkpKSkpKSkpKSkpKSkpKSksKS4pKSksKSkpKSkpKSkpKSwpKSwpKSksLCkpKf/AABEIAMkA+wMBIgACEQEDEQH/xAAcAAABBAMBAAAAAAAAAAAAAAAABAUGBwECAwj/xABLEAABAwEEBQcIBggFAwUAAAABAAIDEQQFITEGEkFRYQcTInGBkfAyUpKhsbLB0RRCU3KiwhUWIyQzYnOCQ2Oz4fF0k6MXNERFVP/EABkBAQADAQEAAAAAAAAAAAAAAAABAgMEBf/EACQRAQEAAgICAQUBAQEAAAAAAAABAhEDEhMhMQQUMlFhQSJx/9oADAMBAAIRAxEAPwC8UIQgEIQg42i0NjBc9wa0ZlxoM96TMvyzkVE0e7y2pt06/wDZSdcf+o1ViIW1y9Z87rWPJydbp0cXD5Jva4G35ZyaCaOv32rJvqD7aP02qnxEMMPWePFY5kce87qrPz39NvtZ+1xuvaEZyx+m35rIvSGledZj/O1U7zLdg/EeCzzQ457zvonn/iPtZ+1wsvOE5SsPU5vzWW3jETQSMru1mqmYtVwrjQ02neVvQce8p5/4fa/1cn6Qiy5xlfvNQbdGM5GekFTeHEf3OxW1Bx9Jyef+H2n9WnfekUdnYH+XV1KMIJyrXNb3LfzLRFznkdIto+gOHaqqaB/N2OKAOLvSKjz+1vtZrS422thyc003OCz9JZWms2u6oVN9ru9Z7XelxVvP/Fftf6uR1oaM3DvCyZRvHeFTezyn9/zCyD/M/wBJPP8AxH2t/a4xKDtHesteDkR2FU4K+c/0lM+T3/GFScWZ9qthy9rpTPguGO9pmhYCyt3MEIQgEIQgEIQgEIQgEIQgEIQgjen5/cn/AH4v9Vqrj5n3grE5RHfuR/rQ/wCq1V2R8feC4+f5j0PpfxrA8d5QPl7pWae38xRq/D2FYOsePUOCxKaDt+PUs06vDepcbVlkM/iFKK43Y+sY4Fw2bHFLKeMEw2W/4oQWSVqZCQAKjFLP1mh3u7ilxqszx18nEty/2WKeKJCNJYd59az+ssHnHuUaqe+P7LmHP/ZdPGxNn6zQecT2HYst0lhO09xTVT3x/ZwpQ+NyyUnhvFklC2vblklCfC0uwDxWQhAChFZUv5PndOUfytPrURapRoE6k7xvj9hC14vyjDnn/FT5CELveWEIQgEIQgEIQgEIQgEIQgEIQgiXKY+ljH/UwD/yBQI/P4FTflUdSxs42uz+/VQg9m34Lk5/mO/6X8aKe386wB8PiFsR7T74QB8PaVzuxr4/CktsOB8buCVauXZ7CktqiJBw8UClFQy9INaZgG17B3voPapR/wCn0+8JqnsLufiNMp4/9Vqu/mwunGTKPP5bcaojSzReWzsY51KOdT1dSjX0d3jW+Su3lHs4MMeFaSfA7VXgswx6O3Kvxorb16Uk37Gi2iUtoiL20prEbU8P0FmYHOJFGtLj1AEqacnsAFkyze4+sp8vhg+jzf0ZPdKjrL7RvV0qe43Uon9uXjcmG7ISMx4qn2PJcuXy9PD4bLanjtRTx2LNFVagDx2qRaDmlp643KPU8dqfND30tTOIcPUtOP8AKMuWbwqyEIQvQeSEIQgEIQgEIQgEIQgEIQgEIQghHK06lki422D8x+ChlOrb7ApdywH90g/66D2PUTLeAyPuhcnP8u/6X8aCOrM+8OCBn484rJGeG/2gopjl41lg7Gobw3fEILOA8N6lsxuWG72lZDeAyHulQOElmBLTQYPae5zDuVifSWee30mqBanAeGodCMei3b7Qdy0wz6sOTi7pneNignGrK5pGYo9uaahobY9js/8AMamDmRXyW+DXchsDfNbs2DeeHFWvJL/ik+nuvlNrtskUDNSNzdXi5vWs3rK0wSgOb/DcMHDaFCRAPNHcN1NyBEPNHxyTy/xH23ve3NlnAHjeugb47VsW8PGCNXh4qsXWwAgdXiiyG8PGKA3hsHsQFOCdtGDS1R/eI9RTVq8PFF2s0ha9paaEHA1yKnH5imfvGrdCEwXLbZ2t1bQ5jqZPYTrEV+sKJ+aV6Mu3jsoQhSBCEIBCEIBCEIBCreLSC1P6XPO6m01ewUTtd2mD2mkw1x5zaBw6xkVlOWVveDKTaZISeyW5krdaNwcOBy4EbF3WrAz6UXNFabO5srA8MrIyux7WnVcOIqqw1eGz8oXHSuG2Wm+JbLZ7RIwuPRaZXti6MDX6tG5Voe9Qxt7WoYOmfWpGBwoCW/Bc/NNun6flmO5U6Lc8N/qos6vDf7wUFF9Wj7Z/esfpq0fbv9LisOjr82KdhnDd7xCy1nAbPYVBW3zaPtn962/S1o+2f6SdDzROdTgO/wDlQWcBt9gUGF7z/bO9JbNvaf7Z/pKOqPNE4MfAeKLbmuHiqgrr4mGczh1up7Vg35L9u70lHSp8+KeczwCwYuA8BQZl8THKZ5/uKy695hnM8dbvmo6VPnxTYx8FjV4eO5Qpt7THKZx6nV9iz+kp/tX95U9UefFNAOHiqyG8PHcoOb4l+3cOt6yL7l+3PpqetPNE3pw8UWWjHtUNbe032r+9TrRPRKa1wCb6SW9Iih1j5NNxG9JhbfSt58dJnC6oUljyHUPYmOx3FK0jXkYWgYhrCD3kp9aMF24R5+TKEIV1QhCEAhCEAhCEFE3VfT2PdDKCx7HFrmu8oEbOPgp8ZNVLOWLR4CNtvib04i1spGFYjUVO/VJHZVQ67r41o6g40XLlj1ehxckyntJ7JeklnkEkZrj0m46rhuIVi3JfsVqj14zwc0npsducPiq2uaVkjAQdiU82+KQSxO1XtOzJw3PH1m8Exz6/+K8nF39z5IbVC92kZbHJzbi40eGtcR+649FwocAm/QnR2OaOV0g1i20vZU0yFPjVMmmN9TfT32hmtDIdUgtcQRSNrHFrhjQ0KlnJTMXWWQuNaWg+trTt4krW+44MNzKw2aXaKRR2Jz2gA6zMcs3Uz3KuxdZ+0Z/3Arl05A+guH8zK9WuqobZIwaBpoQa9EY5ZY4qG8h75O9H2SWiRry1wEVRR2tQ64HYnTlF0cjiii1KMJkcKk0B6INKrbkwia21SaoIBhxqAD5bcqEp35UWAxQhwqNd+AAJybvUo/1VX6L/AM2P01POTfRyOWKUvo+kgAINR5IKibLMzEahpUYarag7dtFYvJW0CKYAUHOimz6vBPkvwYtNtGWNmaGNp+yGX3nJii0edlj+FTzTp9JmHdEOry3KPG20OtrDHDgrajy+XkymdkPOh2jET4XFzcdemOai/KFcjY7U1rOiOaaeG1WLoMawv/qH2FNGmFzNmtOsZo2UY1uq4v1gR1NIVLqO/hu8YaeTnRuOWGQvFSJaD0VLhobB5gXPQW7xDHIwSMfWTWqzWwGrTGoCkySStbuKB0gutjbTK0PY0B5wJNcgkH6PbUDnGE1yqaqRX4xrrRKSwk65xFOG/FIxE2oOqa18ro0+abW0si7dD4ebiJbnG0/gCnui1gbDBqNFBrE94CZbr/hRf02+4FJbp/h/3H4KcJ7Uy+C5CELVmEIQgEIQgEISS8rzis8ZlmeGMGbjWmOAyxQK0KB3lyy2CP8AhmSU7Axuq3tc6lO5RmXl3kqdWyspXDWkOtTjQILbtlkZKx0bwHNe0tcDkWuFCF5w0kuWW7LU6F1dQ9OJ2xzCcMfOGR49a9LKKcoWhjbxs+oCGyxnWiecq0oWngclXKbi2OXWqW0dv3Uk1SaB1SOCn9ltge0FUzaYXwyFjwWvjcWkHMOaaEKX6N6QEgNJXNZ1duGe/lItJ7kE8eHltxaeO5LeS+MNs0jQCHCej65a+q2tOFKLez20OFFyuy/YLI+VssjY9d7ZG6wOPRo7I7wFMy16V5eOX/qfJ3v+Bstm1XGSjnjFjdd3RdXLcoqdGbOSDW0YboDSikNn05sAbqi1RYV2kZkldv14sP8A+uH0irsJSHRi6Iopi5nPVLNX9pHqMprA578Et0qsDJdRsglOqXEc0wOGNB0q9QR+vFi2Wuz9riukWlcDwTFNDIW0JaxxJxOafEJu1HY9FbPWurasRj+ybTrUl0UuqOBrxGJRrOBPOtDcaUwotob2c/62ru2BKIbzdrapIB3O28QVWZNbxZaR/ToUmYaD+EMxUeW7NRwzjPVbQ7NXDsFFNL+sE08jXtLGAM1cQ47Sa4Hik8GiNpeKtmhdvo19e1ado8jm+m5Lnboq0IH7B39Qp9ks7CalrSd5AKTXLcc8LCw6jiXVqGv29qXm759ze4/NNuzilmMlcY4mt8kAdQot1sLvn3N9F3zQbDMBU6o6wQO3FGiDWnRmFz3ExWolziSQI6V4Gi4jRSClOatfdFX2KU2/SCCE0ltVnB2NDi53cCucWksD8GTMd91jyO+qovN34L7JEGtjAqKNoA6mtQNpin67Jg1h1nNGJpUgbt6jbbXrUIe3CucbtvW5I7XYeclMhNRQNaMqAVrh2qZlo6XL5TuO3RuykYepwPxXdV2bIBkEos97TRYMeabnAEK3k/aLxfpPUKJWPS9/12B1M9XB3yTtDpNC6lS5v3hh7VbvFLhlP8dpLyOs5rQDqmh66V9iP0k7zE3XHJzhmfsdaHU4gNaAU5CNaY+4rZpobzf5oUG5YLc82ADVFOfjrgajOnrop5zSi3Kfd/OXZPTNjWyf9t4cfUCraQ8/OdxWqxVYqmh6+QhCoKc5a9Cv/sIh5rZwB2Nk+B7FUdnnLTUFet7ZY2SsdHI0OY9pa5pFQQcwQvOfKRoMbvtHQqYJKmJxxIoKujJ3j1hUyxXxy0V3Be5NATuUomu2KdlHitdu0dSqy67cWOCsS47zDmgErmymq7cMu0Q/SfQ2SDps6TdtBjTiosAr3LGvbQgHrVZ6W6KGJxlib+zOLgPqE59nsV8cmeeH+xFSxP2i9tEYfTMlvdTBMdVtZ5yw1HaN4VspuM8b1qxrJfopmnqG9A4DWONe5VnFbK0Lf+OtPVgvQ1AJyHrWXuR09trUsduBAFdiXMBadZhIO8FQSw3rSmKlFhvQEYnqVsaiwvvq/rcIf3fmzIMtcYEd1Kqrrz5T72Y9zHzGNzTQtEbBT1ZcVaIm1lHdJtB4rZ0ySyQCge3IjYHjaPWrdqyvHP8AFd2jlEvF+dsl6g7V9iQx2212qQR87LI52x0jiOJOOSWXhoBbonEcyXtGToyCCN9K17E96IXYYGhz4yJZK9Eg6zW5AeqqZZaiuPHu6PmjOg8EA1pAJJNpIoOwKYwgAUaAOAoE3WRp+sDVLmNVJW/XXwUY7UELWpWhlVlKw4bEnmC3fJikk8yIkc3dF1e/iEphywSKScJbZGdEdSpV0i0XB5t9ftD7oTwQmrRwUjf/AFPyhOkjl2YfjHHn+VBSC/4Neyzsz1oJB3sKWVRIAQRvBHYRT4q+lHk1hwHUPYiqcNJbBzFrnh2RzvaPu6xLfwkJrJUj2IhCFmBMel+jTLdZZIH5kVjd5sg8l3fgeCfEIPIl43fJBK+KRpa+Nxa5u5w491E73He2rQE5K4OVDk5+ms5+ztH0huBFQBKzcT5w2cKhURPZXxSGN7XMe1xBa4UcCNhCyyxbYZ6Wldt7BwzTmaP6OdRj1bVWV0Xo5poVMrtvYYY47Vz307Ze0ItINBon9NgEbh5o6J4Ob8VAr0u98R1XihORGLT1FXJDaA7tTDpDcIkYaNrw+StMmeeEqsInEYpdBa8dx9qJ7uLHEHCm/NcjZq5Edqt6rKbh9st6UprJ/u+9wcjgFBmxPGFCR3pTGJGioDqKti+OWlpWO+a0T3ZrzaVUFivuRubsOKkFj0h4qN2L7lWYyQOQWtUMsl/nKqdYr4Dhmrbho+gD/hal1Eghto3ru6Yb0CnnKYpK+Xaktpt9NoTFbr+AyKbV0ep7aBtTPar3CYLXfRO1M9ot5ccCq2oSKa/cc8Al1m0rAGPUFCHE7Utu6waxBdluVLurSrj0MvLnYXO/zSPwj5p/Myheg8rWwva04CX8oUh+lLu4/wAY48/ypyNqC0dOmuS0LkLbTatNqKd5WbJqXk92yWON/bTUd7gUMqrG5Y4tZ0Ew3OjcfxN9hVcUQeyEIQqAQhCAUe0n0KstuYRMyjiOjKzCRpGRrke1SFCDznpdybWqwdOnOxVwkYDVv327OtM923pReo3NBFCMPUqz075JWTVmsTWxy5ujyjk+7sa71LLLBrjyaRK770wTzFaw7uVePM1mkMczHMe04tcKEfNPFhvniue42OvHOUv0kuRsrS4YGhULnu1zO9T6C3hw60gt1naQe9WlLjv2hMdoITzd98AYOSG32OhwTcahTrbPdh8tdogfXo6rthb8k3NlocCkoctBWqaRbs7xW529OtivB29RVspB3hLbNbKZHsUXFMyTmy2o+clkl76ozUTs974f7BcLZbi5UrTsc7xv8k0BTRLbSUlc5aFytIzuTq6UlbiUNHFJdZClUvspqakpx+nBoTAHnesukO9VsTLpYmhF5ARSf1fyqQG9hmq80StVGSCv+IPdTxNbdy3mWpplZupEb/GRWkl8tUWdIStC4jap71HV103tQmszm7R0h1jFVnUKd295INTsUEkGqSDsJCvhltXKPZaEIVlAhCEAhCEAsUWUIGDSjQyzW5lJmdMAhsjcJG9u0cCqO0t0HtN3OJcC+InoytHR6nD6p616QXKezte0tc0OaRQhwBaRuIKrcZVplY8w2O9SMylxvYHCqlXKHyVuh17TZBWPFz4hnHtJZvZwzHFVkJCsMsdV0Y8h6neHBNlps+5YjlK3dKVCbdkxiWvNLu5AapQ5NYsts67taldku6SQ6sbHOJ2NFU9o9EbAQt8VMrs5K7fLiYxEN8rgPwjFTG5+RiFlHWiV0h81gDWV6zUn1KZharc5FO82lFluaebCOGR9fMY4+xeh7BoTYoaalnjJG17Q4+tPccQaKNAA3AUHcFecat5Hnqx8mV4yf/Gc0b3lrPU4p+sXIlanD9pNHHwALj6sFdVEKfHFe9VXDyGM+vanf2xj4lcrVyFD/DtZ/vj+RVsoVukR2qhr50Mfduq10rZOdq4FoIpq0FMetNZnU95ZHUdZ/uye1irMyrDL1WuPuHAWlb88E1c6s/SFXadFdpdUKK2y7C57iMiU+STpKZFaVFj1UhCF0sAhCEAhCEAhCEAhCEGC1VJyhck5cTaLCwVJJkhGGeOtGPy9ytxFFFm0y6eTZrG+Nxa9rmuGYcCD3FL7q0ctNoNIYJH8WtOqOtxwC9Oy2ON+LmNd95oPtXRkYAoAANwwHcqdF+6mrl5FJ30NplbGNrWdN/f5PrUvu/khu+MDXa+U73vIHc2inCFaYxW5WmWx6G2GLyLLCOJYHH8VU7RQNaKNaGjc0ADuC6IU6VFEIQpAhCEAhCEAhCEFS8s85M0DAPJieTh5zhT3VWxjd5p7ivUD4mnMA9YBWOYb5o7gs7hu7XmWnlw6249xWprx7ivUhsjPMb6IWv0CL7Nnot+Sjxnd5cIcdh7lxLTuPcV6qFjj8xvoj5I+hx+Yz0R8lPjO7shCFooEIQgEIQgEIQgEIQgEIQgEIQgEIQgEIQgEIQgEIQgEIQgEIQgEIQgEIQgEIQg//9k="/>
          <p:cNvSpPr>
            <a:spLocks noChangeAspect="1" noChangeArrowheads="1"/>
          </p:cNvSpPr>
          <p:nvPr/>
        </p:nvSpPr>
        <p:spPr bwMode="auto">
          <a:xfrm>
            <a:off x="144463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19461" name="Заголовок 1"/>
          <p:cNvSpPr txBox="1">
            <a:spLocks/>
          </p:cNvSpPr>
          <p:nvPr/>
        </p:nvSpPr>
        <p:spPr bwMode="auto">
          <a:xfrm>
            <a:off x="539750" y="188913"/>
            <a:ext cx="8466138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1700" b="1" dirty="0" err="1">
                <a:solidFill>
                  <a:srgbClr val="0070C0"/>
                </a:solidFill>
                <a:latin typeface="Lucida Sans Unicode" pitchFamily="34" charset="0"/>
              </a:rPr>
              <a:t>Жер</a:t>
            </a:r>
            <a:r>
              <a:rPr lang="ru-RU" sz="1700" b="1" dirty="0">
                <a:solidFill>
                  <a:srgbClr val="0070C0"/>
                </a:solidFill>
                <a:latin typeface="Lucida Sans Unicode" pitchFamily="34" charset="0"/>
              </a:rPr>
              <a:t> </a:t>
            </a:r>
            <a:r>
              <a:rPr lang="ru-RU" sz="1700" b="1" dirty="0" err="1">
                <a:solidFill>
                  <a:srgbClr val="0070C0"/>
                </a:solidFill>
                <a:latin typeface="Lucida Sans Unicode" pitchFamily="34" charset="0"/>
              </a:rPr>
              <a:t>учаскесінің</a:t>
            </a:r>
            <a:r>
              <a:rPr lang="ru-RU" sz="1700" b="1" dirty="0">
                <a:solidFill>
                  <a:srgbClr val="0070C0"/>
                </a:solidFill>
                <a:latin typeface="Lucida Sans Unicode" pitchFamily="34" charset="0"/>
              </a:rPr>
              <a:t> </a:t>
            </a:r>
            <a:r>
              <a:rPr lang="ru-RU" sz="1700" b="1" dirty="0" err="1">
                <a:solidFill>
                  <a:srgbClr val="0070C0"/>
                </a:solidFill>
                <a:latin typeface="Lucida Sans Unicode" pitchFamily="34" charset="0"/>
              </a:rPr>
              <a:t>кадастрлық</a:t>
            </a:r>
            <a:r>
              <a:rPr lang="ru-RU" sz="1700" b="1" dirty="0">
                <a:solidFill>
                  <a:srgbClr val="0070C0"/>
                </a:solidFill>
                <a:latin typeface="Lucida Sans Unicode" pitchFamily="34" charset="0"/>
              </a:rPr>
              <a:t> (</a:t>
            </a:r>
            <a:r>
              <a:rPr lang="ru-RU" sz="1700" b="1" dirty="0" err="1">
                <a:solidFill>
                  <a:srgbClr val="0070C0"/>
                </a:solidFill>
                <a:latin typeface="Lucida Sans Unicode" pitchFamily="34" charset="0"/>
              </a:rPr>
              <a:t>бағалау</a:t>
            </a:r>
            <a:r>
              <a:rPr lang="ru-RU" sz="1700" b="1" dirty="0">
                <a:solidFill>
                  <a:srgbClr val="0070C0"/>
                </a:solidFill>
                <a:latin typeface="Lucida Sans Unicode" pitchFamily="34" charset="0"/>
              </a:rPr>
              <a:t> ) </a:t>
            </a:r>
            <a:r>
              <a:rPr lang="ru-RU" sz="1700" b="1" dirty="0" err="1">
                <a:solidFill>
                  <a:srgbClr val="0070C0"/>
                </a:solidFill>
                <a:latin typeface="Lucida Sans Unicode" pitchFamily="34" charset="0"/>
              </a:rPr>
              <a:t>құнын</a:t>
            </a:r>
            <a:r>
              <a:rPr lang="ru-RU" sz="1700" b="1" dirty="0">
                <a:solidFill>
                  <a:srgbClr val="0070C0"/>
                </a:solidFill>
                <a:latin typeface="Lucida Sans Unicode" pitchFamily="34" charset="0"/>
              </a:rPr>
              <a:t> </a:t>
            </a:r>
            <a:r>
              <a:rPr lang="ru-RU" sz="1700" b="1" dirty="0" err="1">
                <a:solidFill>
                  <a:srgbClr val="0070C0"/>
                </a:solidFill>
                <a:latin typeface="Lucida Sans Unicode" pitchFamily="34" charset="0"/>
              </a:rPr>
              <a:t>анықтау</a:t>
            </a:r>
            <a:endParaRPr lang="ru-RU" sz="1700" b="1" dirty="0">
              <a:solidFill>
                <a:srgbClr val="0070C0"/>
              </a:solidFill>
              <a:latin typeface="Lucida Sans Unicode" pitchFamily="34" charset="0"/>
            </a:endParaRPr>
          </a:p>
        </p:txBody>
      </p:sp>
      <p:sp>
        <p:nvSpPr>
          <p:cNvPr id="78" name="TextBox 3"/>
          <p:cNvSpPr txBox="1">
            <a:spLocks noChangeArrowheads="1"/>
          </p:cNvSpPr>
          <p:nvPr/>
        </p:nvSpPr>
        <p:spPr bwMode="auto">
          <a:xfrm>
            <a:off x="1042988" y="981075"/>
            <a:ext cx="1512887" cy="249299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  <a:effectLst/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2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ХҚКО</a:t>
            </a:r>
          </a:p>
          <a:p>
            <a:pPr algn="ctr">
              <a:defRPr/>
            </a:pPr>
            <a:r>
              <a:rPr lang="ru-RU" sz="1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өтініш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қабылдау,құжаттарды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тапсырутізбеге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(сметаны,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төлем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шотын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(ҚР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Инвестициялар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даму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министрлігінің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26.01.2016 ж. №87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бұйрығымен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бекітілген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бағалар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прейскуранты</a:t>
            </a:r>
            <a:r>
              <a:rPr lang="ru-RU" sz="12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kk-KZ" sz="11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Прямоугольник 41"/>
          <p:cNvSpPr>
            <a:spLocks noChangeArrowheads="1"/>
          </p:cNvSpPr>
          <p:nvPr/>
        </p:nvSpPr>
        <p:spPr bwMode="auto">
          <a:xfrm>
            <a:off x="2786063" y="1143000"/>
            <a:ext cx="1082675" cy="600164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  <a:effectLst/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өндірістік </a:t>
            </a:r>
            <a:r>
              <a:rPr lang="kk-KZ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бөлім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Шәкәрім</a:t>
            </a:r>
            <a:r>
              <a:rPr lang="kk-KZ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152</a:t>
            </a:r>
            <a:endParaRPr lang="ru-RU" sz="1100" b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" name="Прямоугольник 149"/>
          <p:cNvSpPr>
            <a:spLocks noChangeArrowheads="1"/>
          </p:cNvSpPr>
          <p:nvPr/>
        </p:nvSpPr>
        <p:spPr bwMode="auto">
          <a:xfrm>
            <a:off x="4144963" y="981075"/>
            <a:ext cx="1927225" cy="1785104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  <a:effectLst/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1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Құжаттарды</a:t>
            </a:r>
            <a:r>
              <a:rPr lang="ru-RU" sz="11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қабылдауды</a:t>
            </a:r>
            <a:r>
              <a:rPr lang="ru-RU" sz="11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1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беруді</a:t>
            </a:r>
            <a:r>
              <a:rPr lang="ru-RU" sz="11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sz="11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бөлімі-құжаттарды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зерделеу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өтініштің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толықтығын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КҚА-да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тіркеу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құжаттар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пакеті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толық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болмаған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жағдайда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көрсетілетін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қызметтер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туралы"ҚРЗ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жазбаша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қайтару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жазылады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Стрелка вправо 42"/>
          <p:cNvSpPr/>
          <p:nvPr/>
        </p:nvSpPr>
        <p:spPr bwMode="auto">
          <a:xfrm>
            <a:off x="755650" y="1268413"/>
            <a:ext cx="242888" cy="112712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>
              <a:solidFill>
                <a:schemeClr val="accent4"/>
              </a:solidFill>
              <a:latin typeface="+mj-lt"/>
            </a:endParaRPr>
          </a:p>
        </p:txBody>
      </p:sp>
      <p:pic>
        <p:nvPicPr>
          <p:cNvPr id="19466" name="Picture 40" descr="1244567930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066" t="29298" r="28593" b="50000"/>
          <a:stretch>
            <a:fillRect/>
          </a:stretch>
        </p:blipFill>
        <p:spPr bwMode="auto">
          <a:xfrm>
            <a:off x="0" y="836613"/>
            <a:ext cx="84772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Стрелка вправо 34"/>
          <p:cNvSpPr/>
          <p:nvPr/>
        </p:nvSpPr>
        <p:spPr bwMode="auto">
          <a:xfrm>
            <a:off x="2555875" y="1341438"/>
            <a:ext cx="228600" cy="112712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36" name="Стрелка вправо 35"/>
          <p:cNvSpPr/>
          <p:nvPr/>
        </p:nvSpPr>
        <p:spPr bwMode="auto">
          <a:xfrm>
            <a:off x="3851275" y="1357313"/>
            <a:ext cx="293688" cy="69850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75" name="Стрелка вправо 74"/>
          <p:cNvSpPr/>
          <p:nvPr/>
        </p:nvSpPr>
        <p:spPr bwMode="auto">
          <a:xfrm>
            <a:off x="2268538" y="4365625"/>
            <a:ext cx="504825" cy="214313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67" name="Прямоугольник 149"/>
          <p:cNvSpPr>
            <a:spLocks noChangeArrowheads="1"/>
          </p:cNvSpPr>
          <p:nvPr/>
        </p:nvSpPr>
        <p:spPr bwMode="auto">
          <a:xfrm>
            <a:off x="2771775" y="4005263"/>
            <a:ext cx="1727200" cy="1277273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  <a:effectLst/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11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Құжаттарды</a:t>
            </a:r>
            <a:r>
              <a:rPr lang="ru-RU" sz="11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қабылдау</a:t>
            </a:r>
            <a:r>
              <a:rPr lang="ru-RU" sz="11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1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11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sz="11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учаскесіне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кадастрлық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бағалау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құны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актісін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тіркеу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тізілім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ХҚКО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тапсыру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актісін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дайындау</a:t>
            </a: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Стрелка вправо 72"/>
          <p:cNvSpPr/>
          <p:nvPr/>
        </p:nvSpPr>
        <p:spPr bwMode="auto">
          <a:xfrm>
            <a:off x="6357938" y="4786313"/>
            <a:ext cx="390525" cy="215900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>
              <a:solidFill>
                <a:schemeClr val="accent4"/>
              </a:solidFill>
              <a:latin typeface="+mj-lt"/>
            </a:endParaRPr>
          </a:p>
        </p:txBody>
      </p:sp>
      <p:pic>
        <p:nvPicPr>
          <p:cNvPr id="19472" name="Picture 40" descr="1244567930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4632" t="7047" r="21407" b="70703"/>
          <a:stretch>
            <a:fillRect/>
          </a:stretch>
        </p:blipFill>
        <p:spPr bwMode="auto">
          <a:xfrm>
            <a:off x="3924300" y="5445125"/>
            <a:ext cx="774700" cy="122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Прямоугольник 149"/>
          <p:cNvSpPr>
            <a:spLocks noChangeArrowheads="1"/>
          </p:cNvSpPr>
          <p:nvPr/>
        </p:nvSpPr>
        <p:spPr bwMode="auto">
          <a:xfrm>
            <a:off x="4716463" y="2924175"/>
            <a:ext cx="2571750" cy="3816429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  <a:effectLst/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342900" indent="-342900" algn="ctr">
              <a:defRPr/>
            </a:pPr>
            <a:r>
              <a:rPr lang="ru-RU" sz="11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Іздестіру</a:t>
            </a:r>
            <a:r>
              <a:rPr lang="ru-RU" sz="11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1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11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мониторингі</a:t>
            </a:r>
            <a:r>
              <a:rPr lang="ru-RU" sz="11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1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зертханалық</a:t>
            </a:r>
            <a:r>
              <a:rPr lang="ru-RU" sz="11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зерттеулер</a:t>
            </a:r>
            <a:r>
              <a:rPr lang="ru-RU" sz="11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бөлімінің</a:t>
            </a:r>
            <a:r>
              <a:rPr lang="ru-RU" sz="11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b="1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маманы</a:t>
            </a:r>
            <a:endParaRPr lang="ru-RU" sz="1100" b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  <a:defRPr/>
            </a:pPr>
            <a:r>
              <a:rPr lang="ru-RU" sz="11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Материалдарды</a:t>
            </a: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таңдау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учаске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сипаттамасы</a:t>
            </a: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>
              <a:buAutoNum type="arabicPeriod"/>
              <a:defRPr/>
            </a:pP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Анықтамасы</a:t>
            </a: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defRPr/>
            </a:pP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Жердің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сапалық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жай-күйі</a:t>
            </a:r>
            <a:endParaRPr lang="ru-RU" sz="11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беттің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градуспен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еңістігі</a:t>
            </a: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defRPr/>
            </a:pP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жайылымдарды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суландыру</a:t>
            </a: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defRPr/>
            </a:pP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жем-шөп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алқаптарының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мәдени-техникалық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жай-күйі</a:t>
            </a: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defRPr/>
            </a:pP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шаруашылығына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қатысты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учаске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орындары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орталыққа</a:t>
            </a: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defRPr/>
            </a:pP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шаруашылығының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қашықтығы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саласы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өткізу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нарықтары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орталығынан</a:t>
            </a: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defRPr/>
            </a:pP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түзету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коэффициенттері</a:t>
            </a: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defRPr/>
            </a:pP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төлем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ставкалары</a:t>
            </a: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defRPr/>
            </a:pP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учаскесінің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бағалау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құнын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defRPr/>
            </a:pP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учаскесінің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бағалау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құны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актісін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ресімдеу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1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трелка вправо 25"/>
          <p:cNvSpPr/>
          <p:nvPr/>
        </p:nvSpPr>
        <p:spPr bwMode="auto">
          <a:xfrm>
            <a:off x="6084888" y="1557338"/>
            <a:ext cx="214312" cy="111125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2" name="Прямоугольник 149"/>
          <p:cNvSpPr>
            <a:spLocks noChangeArrowheads="1"/>
          </p:cNvSpPr>
          <p:nvPr/>
        </p:nvSpPr>
        <p:spPr bwMode="auto">
          <a:xfrm>
            <a:off x="6300788" y="981075"/>
            <a:ext cx="1584325" cy="1277273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  <a:effectLst/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100" b="1" u="sng" dirty="0" err="1">
                <a:solidFill>
                  <a:srgbClr val="000000"/>
                </a:solidFill>
                <a:latin typeface="Arial" charset="0"/>
                <a:cs typeface="Arial" charset="0"/>
              </a:rPr>
              <a:t>Кәсіпорын</a:t>
            </a:r>
            <a:r>
              <a:rPr lang="ru-RU" sz="1100" b="1" u="sng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ru-RU" sz="1100" b="1" u="sng" dirty="0" err="1" smtClean="0">
                <a:solidFill>
                  <a:srgbClr val="000000"/>
                </a:solidFill>
                <a:latin typeface="Arial" charset="0"/>
                <a:cs typeface="Arial" charset="0"/>
              </a:rPr>
              <a:t>басшылығы</a:t>
            </a:r>
            <a:endParaRPr lang="ru-RU" sz="1100" b="1" u="sng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ru-RU" sz="1100" dirty="0" err="1" smtClean="0">
                <a:solidFill>
                  <a:srgbClr val="000000"/>
                </a:solidFill>
                <a:latin typeface="Arial" charset="0"/>
                <a:cs typeface="Arial" charset="0"/>
              </a:rPr>
              <a:t>Атқарушы</a:t>
            </a:r>
            <a:r>
              <a:rPr lang="ru-RU" sz="11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charset="0"/>
                <a:cs typeface="Arial" charset="0"/>
              </a:rPr>
              <a:t>бөлімді</a:t>
            </a:r>
            <a:r>
              <a:rPr lang="ru-RU" sz="1100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charset="0"/>
                <a:cs typeface="Arial" charset="0"/>
              </a:rPr>
              <a:t>анықтау</a:t>
            </a:r>
            <a:r>
              <a:rPr lang="ru-RU" sz="1100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charset="0"/>
                <a:cs typeface="Arial" charset="0"/>
              </a:rPr>
              <a:t>және</a:t>
            </a:r>
            <a:r>
              <a:rPr lang="ru-RU" sz="1100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charset="0"/>
                <a:cs typeface="Arial" charset="0"/>
              </a:rPr>
              <a:t>бақылау</a:t>
            </a:r>
            <a:r>
              <a:rPr lang="ru-RU" sz="1100" dirty="0">
                <a:solidFill>
                  <a:srgbClr val="000000"/>
                </a:solidFill>
                <a:latin typeface="Arial" charset="0"/>
                <a:cs typeface="Arial" charset="0"/>
              </a:rPr>
              <a:t>, </a:t>
            </a:r>
            <a:r>
              <a:rPr lang="ru-RU" sz="1100" dirty="0" err="1">
                <a:solidFill>
                  <a:srgbClr val="000000"/>
                </a:solidFill>
                <a:latin typeface="Arial" charset="0"/>
                <a:cs typeface="Arial" charset="0"/>
              </a:rPr>
              <a:t>құжаттарды</a:t>
            </a:r>
            <a:r>
              <a:rPr lang="ru-RU" sz="1100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charset="0"/>
                <a:cs typeface="Arial" charset="0"/>
              </a:rPr>
              <a:t>қабылдау</a:t>
            </a:r>
            <a:r>
              <a:rPr lang="ru-RU" sz="1100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charset="0"/>
                <a:cs typeface="Arial" charset="0"/>
              </a:rPr>
              <a:t>және</a:t>
            </a:r>
            <a:r>
              <a:rPr lang="ru-RU" sz="1100" dirty="0">
                <a:solidFill>
                  <a:srgbClr val="000000"/>
                </a:solidFill>
                <a:latin typeface="Arial" charset="0"/>
                <a:cs typeface="Arial" charset="0"/>
              </a:rPr>
              <a:t> беру </a:t>
            </a:r>
            <a:r>
              <a:rPr lang="ru-RU" sz="1100" dirty="0" err="1">
                <a:solidFill>
                  <a:srgbClr val="000000"/>
                </a:solidFill>
                <a:latin typeface="Arial" charset="0"/>
                <a:cs typeface="Arial" charset="0"/>
              </a:rPr>
              <a:t>бөліміне</a:t>
            </a:r>
            <a:r>
              <a:rPr lang="ru-RU" sz="1100" dirty="0">
                <a:solidFill>
                  <a:srgbClr val="000000"/>
                </a:solidFill>
                <a:latin typeface="Arial" charset="0"/>
                <a:cs typeface="Arial" charset="0"/>
              </a:rPr>
              <a:t> беру</a:t>
            </a:r>
            <a:endParaRPr lang="ru-RU" sz="11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Стрелка вправо 34"/>
          <p:cNvSpPr>
            <a:spLocks noChangeArrowheads="1"/>
          </p:cNvSpPr>
          <p:nvPr/>
        </p:nvSpPr>
        <p:spPr bwMode="auto">
          <a:xfrm rot="5400000">
            <a:off x="7955756" y="4006057"/>
            <a:ext cx="360363" cy="215900"/>
          </a:xfrm>
          <a:prstGeom prst="rightArrow">
            <a:avLst>
              <a:gd name="adj1" fmla="val 50000"/>
              <a:gd name="adj2" fmla="val 60050"/>
            </a:avLst>
          </a:prstGeom>
          <a:solidFill>
            <a:srgbClr val="0070C0"/>
          </a:solidFill>
          <a:ln w="55000" cmpd="thickThin" algn="ctr">
            <a:noFill/>
            <a:miter lim="800000"/>
            <a:headEnd/>
            <a:tailEnd/>
          </a:ln>
        </p:spPr>
        <p:txBody>
          <a:bodyPr rot="10800000" vert="ea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>
              <a:solidFill>
                <a:schemeClr val="accent4"/>
              </a:solidFill>
              <a:latin typeface="+mj-lt"/>
              <a:cs typeface="+mn-cs"/>
            </a:endParaRPr>
          </a:p>
        </p:txBody>
      </p:sp>
      <p:sp>
        <p:nvSpPr>
          <p:cNvPr id="5" name="Прямоугольник 41"/>
          <p:cNvSpPr>
            <a:spLocks noChangeArrowheads="1"/>
          </p:cNvSpPr>
          <p:nvPr/>
        </p:nvSpPr>
        <p:spPr bwMode="auto">
          <a:xfrm>
            <a:off x="7524750" y="2924175"/>
            <a:ext cx="1152525" cy="1015663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  <a:effectLst/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000" b="1" u="sng" dirty="0" err="1" smtClean="0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t>ІЖМжЗЗ</a:t>
            </a:r>
            <a:r>
              <a:rPr lang="ru-RU" sz="1000" b="1" u="sng" dirty="0" smtClean="0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ru-RU" sz="1000" b="1" u="sng" dirty="0" err="1" smtClean="0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t>бөлімінің</a:t>
            </a:r>
            <a:r>
              <a:rPr lang="ru-RU" sz="1000" b="1" u="sng" dirty="0" smtClean="0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ru-RU" sz="1000" b="1" u="sng" dirty="0" err="1" smtClean="0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t>басшысы</a:t>
            </a:r>
            <a:endParaRPr lang="ru-RU" sz="1000" b="1" u="sng" dirty="0">
              <a:solidFill>
                <a:schemeClr val="tx1"/>
              </a:solidFill>
              <a:latin typeface="Times New Roman" pitchFamily="18" charset="0"/>
              <a:cs typeface="Arial" charset="0"/>
            </a:endParaRPr>
          </a:p>
          <a:p>
            <a:pPr algn="ctr">
              <a:defRPr/>
            </a:pPr>
            <a:r>
              <a:rPr lang="ru-RU" sz="1000" dirty="0" err="1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t>Өтінімдерді</a:t>
            </a:r>
            <a:r>
              <a:rPr lang="ru-RU" sz="1000" dirty="0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ru-RU" sz="1000" dirty="0" err="1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t>орындаушылар</a:t>
            </a:r>
            <a:r>
              <a:rPr lang="ru-RU" sz="1000" dirty="0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ru-RU" sz="1000" dirty="0" err="1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t>бойынша</a:t>
            </a:r>
            <a:r>
              <a:rPr lang="ru-RU" sz="1000" dirty="0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ru-RU" sz="1000" dirty="0" err="1" smtClean="0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t>бөлу</a:t>
            </a:r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524750" y="4292600"/>
            <a:ext cx="1439863" cy="1631216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  <a:effectLst/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0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Іздестіру</a:t>
            </a:r>
            <a:r>
              <a:rPr lang="ru-RU" sz="10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0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10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мониторингі</a:t>
            </a:r>
            <a:r>
              <a:rPr lang="ru-RU" sz="10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0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зертханалық</a:t>
            </a:r>
            <a:r>
              <a:rPr lang="ru-RU" sz="10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зерттеулер</a:t>
            </a:r>
            <a:r>
              <a:rPr lang="ru-RU" sz="10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бөлімінің</a:t>
            </a:r>
            <a:r>
              <a:rPr lang="ru-RU" sz="10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КҚА </a:t>
            </a:r>
            <a:r>
              <a:rPr lang="ru-RU" sz="10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базасын</a:t>
            </a:r>
            <a:r>
              <a:rPr lang="ru-RU" sz="10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жүргізетін</a:t>
            </a:r>
            <a:r>
              <a:rPr lang="ru-RU" sz="10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маман</a:t>
            </a:r>
            <a:endParaRPr lang="ru-RU" sz="1000" b="1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Өтінімдерді</a:t>
            </a:r>
            <a:r>
              <a: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тіркеу</a:t>
            </a:r>
            <a:r>
              <a: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журналына</a:t>
            </a:r>
            <a:r>
              <a: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жазу</a:t>
            </a:r>
            <a:r>
              <a: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өтінімді</a:t>
            </a:r>
            <a:r>
              <a: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орындаушыға</a:t>
            </a:r>
            <a:r>
              <a: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жұмысқа</a:t>
            </a:r>
            <a:r>
              <a: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беру.</a:t>
            </a:r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трелка вправо 34"/>
          <p:cNvSpPr>
            <a:spLocks noChangeArrowheads="1"/>
          </p:cNvSpPr>
          <p:nvPr/>
        </p:nvSpPr>
        <p:spPr bwMode="auto">
          <a:xfrm rot="10800000">
            <a:off x="7308850" y="4941888"/>
            <a:ext cx="227013" cy="215900"/>
          </a:xfrm>
          <a:prstGeom prst="rightArrow">
            <a:avLst>
              <a:gd name="adj1" fmla="val 50000"/>
              <a:gd name="adj2" fmla="val 37829"/>
            </a:avLst>
          </a:prstGeom>
          <a:solidFill>
            <a:srgbClr val="0070C0"/>
          </a:solidFill>
          <a:ln w="55000" cmpd="thickThin" algn="ctr">
            <a:noFill/>
            <a:miter lim="800000"/>
            <a:headEnd/>
            <a:tailEnd/>
          </a:ln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>
              <a:solidFill>
                <a:schemeClr val="accent4"/>
              </a:solidFill>
              <a:latin typeface="+mj-lt"/>
              <a:cs typeface="+mn-cs"/>
            </a:endParaRPr>
          </a:p>
        </p:txBody>
      </p:sp>
      <p:sp>
        <p:nvSpPr>
          <p:cNvPr id="59" name="Прямоугольник 149"/>
          <p:cNvSpPr>
            <a:spLocks noChangeArrowheads="1"/>
          </p:cNvSpPr>
          <p:nvPr/>
        </p:nvSpPr>
        <p:spPr bwMode="auto">
          <a:xfrm>
            <a:off x="2771775" y="2852738"/>
            <a:ext cx="1800225" cy="707886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  <a:effectLst/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342900" indent="-342900" algn="just">
              <a:defRPr/>
            </a:pPr>
            <a:r>
              <a:rPr lang="ru-RU" sz="10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Материалдарды</a:t>
            </a:r>
            <a:r>
              <a:rPr lang="ru-RU" sz="10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куәландыру</a:t>
            </a:r>
            <a:r>
              <a:rPr lang="ru-RU" sz="10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:-</a:t>
            </a:r>
          </a:p>
          <a:p>
            <a:pPr marL="342900" indent="-342900">
              <a:defRPr/>
            </a:pPr>
            <a:r>
              <a: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бөлім</a:t>
            </a:r>
            <a:r>
              <a: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басшысы</a:t>
            </a:r>
            <a:r>
              <a: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defRPr/>
            </a:pPr>
            <a:r>
              <a: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директоры</a:t>
            </a:r>
            <a:r>
              <a: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395288" y="3573463"/>
            <a:ext cx="2160587" cy="127952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  <a:effectLst/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1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Іздестіру</a:t>
            </a:r>
            <a:r>
              <a:rPr lang="ru-RU" sz="11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1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11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мониторингі</a:t>
            </a:r>
            <a:r>
              <a:rPr lang="ru-RU" sz="11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1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зертханалық</a:t>
            </a:r>
            <a:r>
              <a:rPr lang="ru-RU" sz="11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зерттеулер</a:t>
            </a:r>
            <a:r>
              <a:rPr lang="ru-RU" sz="11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бөлімінің</a:t>
            </a:r>
            <a:r>
              <a:rPr lang="ru-RU" sz="11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КДБ </a:t>
            </a:r>
            <a:r>
              <a:rPr lang="ru-RU" sz="11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базасын</a:t>
            </a:r>
            <a:r>
              <a:rPr lang="ru-RU" sz="11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жүргізетін</a:t>
            </a:r>
            <a:r>
              <a:rPr lang="ru-RU" sz="11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маманөтінімдерді</a:t>
            </a:r>
            <a:r>
              <a:rPr lang="ru-RU" sz="11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тіркеу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журналында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өтінімнің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орындалғаны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белгі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қояды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ары </a:t>
            </a:r>
            <a:r>
              <a:rPr lang="ru-RU" sz="11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қарай</a:t>
            </a: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жібереді</a:t>
            </a: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трелка вправо 34"/>
          <p:cNvSpPr>
            <a:spLocks noChangeArrowheads="1"/>
          </p:cNvSpPr>
          <p:nvPr/>
        </p:nvSpPr>
        <p:spPr bwMode="auto">
          <a:xfrm rot="10800000">
            <a:off x="4572000" y="3357563"/>
            <a:ext cx="155575" cy="144462"/>
          </a:xfrm>
          <a:prstGeom prst="rightArrow">
            <a:avLst>
              <a:gd name="adj1" fmla="val 50000"/>
              <a:gd name="adj2" fmla="val 38744"/>
            </a:avLst>
          </a:prstGeom>
          <a:solidFill>
            <a:srgbClr val="0070C0"/>
          </a:solidFill>
          <a:ln w="55000" cmpd="thickThin" algn="ctr">
            <a:noFill/>
            <a:miter lim="800000"/>
            <a:headEnd/>
            <a:tailEnd/>
          </a:ln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>
              <a:solidFill>
                <a:schemeClr val="accent4"/>
              </a:solidFill>
              <a:latin typeface="+mj-lt"/>
              <a:cs typeface="+mn-cs"/>
            </a:endParaRPr>
          </a:p>
        </p:txBody>
      </p:sp>
      <p:sp>
        <p:nvSpPr>
          <p:cNvPr id="10" name="Стрелка вправо 34"/>
          <p:cNvSpPr>
            <a:spLocks noChangeArrowheads="1"/>
          </p:cNvSpPr>
          <p:nvPr/>
        </p:nvSpPr>
        <p:spPr bwMode="auto">
          <a:xfrm rot="10800000">
            <a:off x="2555875" y="3644900"/>
            <a:ext cx="227013" cy="215900"/>
          </a:xfrm>
          <a:prstGeom prst="rightArrow">
            <a:avLst>
              <a:gd name="adj1" fmla="val 50000"/>
              <a:gd name="adj2" fmla="val 37829"/>
            </a:avLst>
          </a:prstGeom>
          <a:solidFill>
            <a:srgbClr val="0070C0"/>
          </a:solidFill>
          <a:ln w="55000" cmpd="thickThin" algn="ctr">
            <a:noFill/>
            <a:miter lim="800000"/>
            <a:headEnd/>
            <a:tailEnd/>
          </a:ln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>
              <a:solidFill>
                <a:schemeClr val="accent4"/>
              </a:solidFill>
              <a:latin typeface="+mj-lt"/>
              <a:cs typeface="+mn-cs"/>
            </a:endParaRPr>
          </a:p>
        </p:txBody>
      </p:sp>
      <p:sp>
        <p:nvSpPr>
          <p:cNvPr id="71" name="Прямоугольник 149"/>
          <p:cNvSpPr>
            <a:spLocks noChangeArrowheads="1"/>
          </p:cNvSpPr>
          <p:nvPr/>
        </p:nvSpPr>
        <p:spPr bwMode="auto">
          <a:xfrm>
            <a:off x="684213" y="5013325"/>
            <a:ext cx="1512887" cy="78483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  <a:effectLst/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900" b="1" u="sng" dirty="0" err="1">
                <a:solidFill>
                  <a:schemeClr val="tx1"/>
                </a:solidFill>
                <a:latin typeface="Arial" charset="0"/>
                <a:cs typeface="Arial" charset="0"/>
              </a:rPr>
              <a:t>өндірістік</a:t>
            </a:r>
            <a:r>
              <a:rPr lang="ru-RU" sz="900" b="1" u="sng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ru-RU" sz="900" b="1" u="sng" dirty="0" err="1">
                <a:solidFill>
                  <a:schemeClr val="tx1"/>
                </a:solidFill>
                <a:latin typeface="Arial" charset="0"/>
                <a:cs typeface="Arial" charset="0"/>
              </a:rPr>
              <a:t>бөлім</a:t>
            </a:r>
            <a:r>
              <a:rPr lang="ru-RU" sz="900" b="1" u="sng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ru-RU" sz="900" b="1" u="sng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мұрағат</a:t>
            </a:r>
            <a:r>
              <a:rPr lang="ru-RU" sz="900" b="1" u="sng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ru-RU" sz="9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ыжер</a:t>
            </a:r>
            <a:r>
              <a:rPr lang="ru-RU" sz="9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ru-RU" sz="900" dirty="0" err="1">
                <a:solidFill>
                  <a:schemeClr val="tx1"/>
                </a:solidFill>
                <a:latin typeface="Arial" charset="0"/>
                <a:cs typeface="Arial" charset="0"/>
              </a:rPr>
              <a:t>учаскесінің</a:t>
            </a:r>
            <a:r>
              <a:rPr lang="ru-RU" sz="9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ru-RU" sz="900" dirty="0" err="1">
                <a:solidFill>
                  <a:schemeClr val="tx1"/>
                </a:solidFill>
                <a:latin typeface="Arial" charset="0"/>
                <a:cs typeface="Arial" charset="0"/>
              </a:rPr>
              <a:t>кадастрлық</a:t>
            </a:r>
            <a:r>
              <a:rPr lang="ru-RU" sz="900" dirty="0">
                <a:solidFill>
                  <a:schemeClr val="tx1"/>
                </a:solidFill>
                <a:latin typeface="Arial" charset="0"/>
                <a:cs typeface="Arial" charset="0"/>
              </a:rPr>
              <a:t> (</a:t>
            </a:r>
            <a:r>
              <a:rPr lang="ru-RU" sz="900" dirty="0" err="1">
                <a:solidFill>
                  <a:schemeClr val="tx1"/>
                </a:solidFill>
                <a:latin typeface="Arial" charset="0"/>
                <a:cs typeface="Arial" charset="0"/>
              </a:rPr>
              <a:t>бағалау</a:t>
            </a:r>
            <a:r>
              <a:rPr lang="ru-RU" sz="900" dirty="0">
                <a:solidFill>
                  <a:schemeClr val="tx1"/>
                </a:solidFill>
                <a:latin typeface="Arial" charset="0"/>
                <a:cs typeface="Arial" charset="0"/>
              </a:rPr>
              <a:t>) </a:t>
            </a:r>
            <a:r>
              <a:rPr lang="ru-RU" sz="900" dirty="0" err="1">
                <a:solidFill>
                  <a:schemeClr val="tx1"/>
                </a:solidFill>
                <a:latin typeface="Arial" charset="0"/>
                <a:cs typeface="Arial" charset="0"/>
              </a:rPr>
              <a:t>құнын</a:t>
            </a:r>
            <a:r>
              <a:rPr lang="ru-RU" sz="9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ru-RU" sz="900" dirty="0" err="1">
                <a:solidFill>
                  <a:schemeClr val="tx1"/>
                </a:solidFill>
                <a:latin typeface="Arial" charset="0"/>
                <a:cs typeface="Arial" charset="0"/>
              </a:rPr>
              <a:t>анықтау</a:t>
            </a:r>
            <a:r>
              <a:rPr lang="ru-RU" sz="9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ru-RU" sz="900" dirty="0" err="1">
                <a:solidFill>
                  <a:schemeClr val="tx1"/>
                </a:solidFill>
                <a:latin typeface="Arial" charset="0"/>
                <a:cs typeface="Arial" charset="0"/>
              </a:rPr>
              <a:t>материалдары</a:t>
            </a:r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право 34"/>
          <p:cNvSpPr>
            <a:spLocks noChangeArrowheads="1"/>
          </p:cNvSpPr>
          <p:nvPr/>
        </p:nvSpPr>
        <p:spPr bwMode="auto">
          <a:xfrm rot="5400000">
            <a:off x="1403351" y="4868862"/>
            <a:ext cx="144462" cy="144463"/>
          </a:xfrm>
          <a:prstGeom prst="rightArrow">
            <a:avLst>
              <a:gd name="adj1" fmla="val 50000"/>
              <a:gd name="adj2" fmla="val 35977"/>
            </a:avLst>
          </a:prstGeom>
          <a:solidFill>
            <a:srgbClr val="0070C0"/>
          </a:solidFill>
          <a:ln w="55000" cmpd="thickThin" algn="ctr">
            <a:noFill/>
            <a:miter lim="800000"/>
            <a:headEnd/>
            <a:tailEnd/>
          </a:ln>
        </p:spPr>
        <p:txBody>
          <a:bodyPr rot="10800000" vert="ea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>
              <a:solidFill>
                <a:schemeClr val="accent4"/>
              </a:solidFill>
              <a:latin typeface="+mj-lt"/>
              <a:cs typeface="+mn-cs"/>
            </a:endParaRPr>
          </a:p>
        </p:txBody>
      </p:sp>
      <p:sp>
        <p:nvSpPr>
          <p:cNvPr id="12" name="Прямоугольник 149"/>
          <p:cNvSpPr>
            <a:spLocks noChangeArrowheads="1"/>
          </p:cNvSpPr>
          <p:nvPr/>
        </p:nvSpPr>
        <p:spPr bwMode="auto">
          <a:xfrm>
            <a:off x="2555875" y="5516563"/>
            <a:ext cx="1296988" cy="11684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  <a:effectLst/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0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ХҚКО</a:t>
            </a:r>
          </a:p>
          <a:p>
            <a:pPr algn="ctr">
              <a:defRPr/>
            </a:pPr>
            <a:r>
              <a:rPr lang="ru-RU" sz="1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учаскесінің</a:t>
            </a:r>
            <a:r>
              <a: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кадастрлық</a:t>
            </a:r>
            <a:r>
              <a: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бағалау</a:t>
            </a:r>
            <a:r>
              <a: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құнын</a:t>
            </a:r>
            <a:r>
              <a: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айқындау</a:t>
            </a:r>
            <a:r>
              <a: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актісін</a:t>
            </a:r>
            <a:r>
              <a: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тапсырыс</a:t>
            </a:r>
            <a:r>
              <a: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берушіге</a:t>
            </a:r>
            <a:r>
              <a: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беру</a:t>
            </a:r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трелка вправо 34"/>
          <p:cNvSpPr>
            <a:spLocks noChangeArrowheads="1"/>
          </p:cNvSpPr>
          <p:nvPr/>
        </p:nvSpPr>
        <p:spPr bwMode="auto">
          <a:xfrm rot="16200000" flipH="1">
            <a:off x="3239294" y="5409406"/>
            <a:ext cx="73025" cy="144463"/>
          </a:xfrm>
          <a:prstGeom prst="rightArrow">
            <a:avLst>
              <a:gd name="adj1" fmla="val 50000"/>
              <a:gd name="adj2" fmla="val 35977"/>
            </a:avLst>
          </a:prstGeom>
          <a:solidFill>
            <a:srgbClr val="0070C0"/>
          </a:solidFill>
          <a:ln w="55000" cmpd="thickThin" algn="ctr">
            <a:noFill/>
            <a:miter lim="800000"/>
            <a:headEnd/>
            <a:tailEnd/>
          </a:ln>
        </p:spPr>
        <p:txBody>
          <a:bodyPr vert="ea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>
              <a:solidFill>
                <a:schemeClr val="accent4"/>
              </a:solidFill>
              <a:latin typeface="+mj-lt"/>
              <a:cs typeface="+mn-cs"/>
            </a:endParaRPr>
          </a:p>
        </p:txBody>
      </p:sp>
      <p:sp>
        <p:nvSpPr>
          <p:cNvPr id="14" name="Стрелка вправо 25"/>
          <p:cNvSpPr/>
          <p:nvPr/>
        </p:nvSpPr>
        <p:spPr bwMode="auto">
          <a:xfrm>
            <a:off x="3851275" y="5949950"/>
            <a:ext cx="214313" cy="111125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6" name="Стрелка вправо 34"/>
          <p:cNvSpPr>
            <a:spLocks noChangeArrowheads="1"/>
          </p:cNvSpPr>
          <p:nvPr/>
        </p:nvSpPr>
        <p:spPr bwMode="auto">
          <a:xfrm rot="5400000">
            <a:off x="7452519" y="2564607"/>
            <a:ext cx="503237" cy="215900"/>
          </a:xfrm>
          <a:prstGeom prst="rightArrow">
            <a:avLst>
              <a:gd name="adj1" fmla="val 50000"/>
              <a:gd name="adj2" fmla="val 83858"/>
            </a:avLst>
          </a:prstGeom>
          <a:solidFill>
            <a:srgbClr val="0070C0"/>
          </a:solidFill>
          <a:ln w="55000" cmpd="thickThin" algn="ctr">
            <a:noFill/>
            <a:miter lim="800000"/>
            <a:headEnd/>
            <a:tailEnd/>
          </a:ln>
        </p:spPr>
        <p:txBody>
          <a:bodyPr rot="10800000" vert="ea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>
              <a:solidFill>
                <a:schemeClr val="accent4"/>
              </a:solidFill>
              <a:latin typeface="+mj-lt"/>
              <a:cs typeface="+mn-cs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/>
          <p:cNvSpPr>
            <a:spLocks noGrp="1"/>
          </p:cNvSpPr>
          <p:nvPr>
            <p:ph type="subTitle" idx="4294967295"/>
          </p:nvPr>
        </p:nvSpPr>
        <p:spPr>
          <a:xfrm>
            <a:off x="539750" y="981075"/>
            <a:ext cx="8424863" cy="5688013"/>
          </a:xfrm>
        </p:spPr>
        <p:txBody>
          <a:bodyPr/>
          <a:lstStyle/>
          <a:p>
            <a:pPr marL="109538" indent="0" algn="ctr">
              <a:buFont typeface="Wingdings 3" pitchFamily="18" charset="2"/>
              <a:buNone/>
            </a:pPr>
            <a:endParaRPr lang="ru-RU" smtClean="0"/>
          </a:p>
        </p:txBody>
      </p:sp>
      <p:pic>
        <p:nvPicPr>
          <p:cNvPr id="18435" name="Picture 5" descr="84-0003"/>
          <p:cNvPicPr>
            <a:picLocks noGrp="1" noChangeAspect="1" noChangeArrowheads="1"/>
          </p:cNvPicPr>
          <p:nvPr>
            <p:ph/>
          </p:nvPr>
        </p:nvPicPr>
        <p:blipFill>
          <a:blip r:embed="rId2">
            <a:lum bright="-6000" contrast="6000"/>
          </a:blip>
          <a:srcRect/>
          <a:stretch>
            <a:fillRect/>
          </a:stretch>
        </p:blipFill>
        <p:spPr>
          <a:xfrm>
            <a:off x="684213" y="908050"/>
            <a:ext cx="4013200" cy="5732463"/>
          </a:xfrm>
        </p:spPr>
      </p:pic>
      <p:pic>
        <p:nvPicPr>
          <p:cNvPr id="18436" name="Picture 6" descr="85-0004"/>
          <p:cNvPicPr>
            <a:picLocks noChangeAspect="1" noChangeArrowheads="1"/>
          </p:cNvPicPr>
          <p:nvPr/>
        </p:nvPicPr>
        <p:blipFill>
          <a:blip r:embed="rId3">
            <a:lum bright="-6000" contrast="6000"/>
          </a:blip>
          <a:srcRect/>
          <a:stretch>
            <a:fillRect/>
          </a:stretch>
        </p:blipFill>
        <p:spPr bwMode="auto">
          <a:xfrm>
            <a:off x="4716463" y="981075"/>
            <a:ext cx="4279900" cy="568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Овал 6"/>
          <p:cNvSpPr/>
          <p:nvPr/>
        </p:nvSpPr>
        <p:spPr>
          <a:xfrm>
            <a:off x="3132138" y="115888"/>
            <a:ext cx="3168650" cy="12969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err="1">
                <a:solidFill>
                  <a:srgbClr val="002060"/>
                </a:solidFill>
                <a:cs typeface="Arial" charset="0"/>
              </a:rPr>
              <a:t>Бағалау</a:t>
            </a:r>
            <a:r>
              <a:rPr lang="ru-RU" sz="1600" b="1" dirty="0">
                <a:solidFill>
                  <a:srgbClr val="002060"/>
                </a:solidFill>
                <a:cs typeface="Arial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cs typeface="Arial" charset="0"/>
              </a:rPr>
              <a:t>құны</a:t>
            </a:r>
            <a:r>
              <a:rPr lang="ru-RU" sz="1600" b="1" dirty="0">
                <a:solidFill>
                  <a:srgbClr val="002060"/>
                </a:solidFill>
                <a:cs typeface="Arial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cs typeface="Arial" charset="0"/>
              </a:rPr>
              <a:t>актісін</a:t>
            </a:r>
            <a:r>
              <a:rPr lang="ru-RU" sz="1600" b="1" dirty="0">
                <a:solidFill>
                  <a:srgbClr val="002060"/>
                </a:solidFill>
                <a:cs typeface="Arial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cs typeface="Arial" charset="0"/>
              </a:rPr>
              <a:t>есептеу</a:t>
            </a:r>
            <a:r>
              <a:rPr lang="ru-RU" sz="1600" b="1" dirty="0">
                <a:solidFill>
                  <a:srgbClr val="002060"/>
                </a:solidFill>
                <a:cs typeface="Arial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cs typeface="Arial" charset="0"/>
              </a:rPr>
              <a:t>үшін</a:t>
            </a:r>
            <a:r>
              <a:rPr lang="ru-RU" sz="1600" b="1" dirty="0">
                <a:solidFill>
                  <a:srgbClr val="002060"/>
                </a:solidFill>
                <a:cs typeface="Arial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cs typeface="Arial" charset="0"/>
              </a:rPr>
              <a:t>құжаттарды</a:t>
            </a:r>
            <a:r>
              <a:rPr lang="ru-RU" sz="1600" b="1" dirty="0">
                <a:solidFill>
                  <a:srgbClr val="002060"/>
                </a:solidFill>
                <a:cs typeface="Arial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cs typeface="Arial" charset="0"/>
              </a:rPr>
              <a:t>қабылдаймыз</a:t>
            </a:r>
            <a:endParaRPr lang="ru-RU" sz="1600" b="1" dirty="0">
              <a:solidFill>
                <a:srgbClr val="002060"/>
              </a:solidFill>
              <a:cs typeface="Arial" charset="0"/>
            </a:endParaRPr>
          </a:p>
        </p:txBody>
      </p:sp>
      <p:cxnSp>
        <p:nvCxnSpPr>
          <p:cNvPr id="18439" name="Прямая со стрелкой 8"/>
          <p:cNvCxnSpPr>
            <a:cxnSpLocks noChangeShapeType="1"/>
          </p:cNvCxnSpPr>
          <p:nvPr/>
        </p:nvCxnSpPr>
        <p:spPr bwMode="auto">
          <a:xfrm>
            <a:off x="6300788" y="908050"/>
            <a:ext cx="211137" cy="430213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18442" name="Прямая со стрелкой 8"/>
          <p:cNvCxnSpPr>
            <a:cxnSpLocks noChangeShapeType="1"/>
            <a:stCxn id="7" idx="2"/>
          </p:cNvCxnSpPr>
          <p:nvPr/>
        </p:nvCxnSpPr>
        <p:spPr bwMode="auto">
          <a:xfrm flipH="1">
            <a:off x="2700338" y="765175"/>
            <a:ext cx="404812" cy="430213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ransition>
    <p:wheel spokes="3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928688" y="952867"/>
            <a:ext cx="7858125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 algn="ctr"/>
            <a:r>
              <a:rPr lang="ru-RU" sz="2000" b="1" dirty="0" err="1"/>
              <a:t>Жер</a:t>
            </a:r>
            <a:r>
              <a:rPr lang="ru-RU" sz="2000" b="1" dirty="0"/>
              <a:t> </a:t>
            </a:r>
            <a:r>
              <a:rPr lang="ru-RU" sz="2000" b="1" dirty="0" err="1"/>
              <a:t>учаскесінің</a:t>
            </a:r>
            <a:r>
              <a:rPr lang="ru-RU" sz="2000" b="1" dirty="0"/>
              <a:t> </a:t>
            </a:r>
            <a:r>
              <a:rPr lang="ru-RU" sz="2000" b="1" dirty="0" err="1"/>
              <a:t>кадастрлық</a:t>
            </a:r>
            <a:r>
              <a:rPr lang="ru-RU" sz="2000" b="1" dirty="0"/>
              <a:t> (</a:t>
            </a:r>
            <a:r>
              <a:rPr lang="ru-RU" sz="2000" b="1" dirty="0" err="1"/>
              <a:t>бағалау</a:t>
            </a:r>
            <a:r>
              <a:rPr lang="ru-RU" sz="2000" b="1" dirty="0"/>
              <a:t>) </a:t>
            </a:r>
            <a:r>
              <a:rPr lang="ru-RU" sz="2000" b="1" dirty="0" err="1"/>
              <a:t>құнын</a:t>
            </a:r>
            <a:r>
              <a:rPr lang="ru-RU" sz="2000" b="1" dirty="0"/>
              <a:t> </a:t>
            </a:r>
            <a:r>
              <a:rPr lang="ru-RU" sz="2000" b="1" dirty="0" err="1" smtClean="0"/>
              <a:t>анықтау</a:t>
            </a:r>
            <a:endParaRPr lang="ru-RU" sz="2000" b="1" dirty="0" smtClean="0"/>
          </a:p>
          <a:p>
            <a:pPr indent="450850" algn="ctr"/>
            <a:r>
              <a:rPr lang="ru-RU" sz="2000" dirty="0" err="1" smtClean="0"/>
              <a:t>Ауыл</a:t>
            </a:r>
            <a:r>
              <a:rPr lang="ru-RU" sz="2000" dirty="0" smtClean="0"/>
              <a:t> </a:t>
            </a:r>
            <a:r>
              <a:rPr lang="ru-RU" sz="2000" dirty="0" err="1"/>
              <a:t>шаруашылығына</a:t>
            </a:r>
            <a:r>
              <a:rPr lang="ru-RU" sz="2000" dirty="0"/>
              <a:t> </a:t>
            </a:r>
            <a:r>
              <a:rPr lang="ru-RU" sz="2000" dirty="0" err="1"/>
              <a:t>пайдалану</a:t>
            </a:r>
            <a:r>
              <a:rPr lang="ru-RU" sz="2000" dirty="0"/>
              <a:t> </a:t>
            </a:r>
            <a:r>
              <a:rPr lang="ru-RU" sz="2000" dirty="0" err="1"/>
              <a:t>үшін</a:t>
            </a:r>
            <a:r>
              <a:rPr lang="ru-RU" sz="2000" dirty="0"/>
              <a:t> (</a:t>
            </a:r>
            <a:r>
              <a:rPr lang="ru-RU" sz="2000" dirty="0" err="1"/>
              <a:t>шаруа</a:t>
            </a:r>
            <a:r>
              <a:rPr lang="ru-RU" sz="2000" dirty="0"/>
              <a:t> </a:t>
            </a:r>
            <a:r>
              <a:rPr lang="ru-RU" sz="2000" dirty="0" err="1"/>
              <a:t>қожалығын</a:t>
            </a:r>
            <a:r>
              <a:rPr lang="ru-RU" sz="2000" dirty="0"/>
              <a:t>, </a:t>
            </a:r>
            <a:r>
              <a:rPr lang="ru-RU" sz="2000" dirty="0" err="1"/>
              <a:t>тауар</a:t>
            </a:r>
            <a:r>
              <a:rPr lang="ru-RU" sz="2000" dirty="0"/>
              <a:t> </a:t>
            </a:r>
            <a:r>
              <a:rPr lang="ru-RU" sz="2000" dirty="0" err="1"/>
              <a:t>өндірісін</a:t>
            </a:r>
            <a:r>
              <a:rPr lang="ru-RU" sz="2000" dirty="0"/>
              <a:t> </a:t>
            </a:r>
            <a:r>
              <a:rPr lang="ru-RU" sz="2000" dirty="0" err="1"/>
              <a:t>жүргізу</a:t>
            </a:r>
            <a:r>
              <a:rPr lang="ru-RU" sz="2000" dirty="0"/>
              <a:t>, </a:t>
            </a:r>
            <a:r>
              <a:rPr lang="ru-RU" sz="2000" dirty="0" err="1"/>
              <a:t>бау-бақша</a:t>
            </a:r>
            <a:r>
              <a:rPr lang="ru-RU" sz="2000" dirty="0"/>
              <a:t> </a:t>
            </a:r>
            <a:r>
              <a:rPr lang="ru-RU" sz="2000" dirty="0" err="1"/>
              <a:t>өсіру</a:t>
            </a:r>
            <a:r>
              <a:rPr lang="ru-RU" sz="2000" dirty="0"/>
              <a:t>, </a:t>
            </a:r>
            <a:r>
              <a:rPr lang="ru-RU" sz="2000" dirty="0" err="1"/>
              <a:t>шөп</a:t>
            </a:r>
            <a:r>
              <a:rPr lang="ru-RU" sz="2000" dirty="0"/>
              <a:t> </a:t>
            </a:r>
            <a:r>
              <a:rPr lang="ru-RU" sz="2000" dirty="0" err="1"/>
              <a:t>шабу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мал </a:t>
            </a:r>
            <a:r>
              <a:rPr lang="ru-RU" sz="2000" dirty="0" err="1"/>
              <a:t>жаю</a:t>
            </a:r>
            <a:r>
              <a:rPr lang="ru-RU" sz="2000" dirty="0"/>
              <a:t> </a:t>
            </a:r>
            <a:r>
              <a:rPr lang="ru-RU" sz="2000" dirty="0" err="1"/>
              <a:t>үшін</a:t>
            </a:r>
            <a:r>
              <a:rPr lang="ru-RU" sz="2000" dirty="0"/>
              <a:t>) </a:t>
            </a:r>
            <a:r>
              <a:rPr lang="ru-RU" sz="2000" dirty="0" err="1"/>
              <a:t>жер</a:t>
            </a:r>
            <a:r>
              <a:rPr lang="ru-RU" sz="2000" dirty="0"/>
              <a:t> </a:t>
            </a:r>
            <a:r>
              <a:rPr lang="ru-RU" sz="2000" dirty="0" err="1"/>
              <a:t>учаскесінің</a:t>
            </a:r>
            <a:r>
              <a:rPr lang="ru-RU" sz="2000" dirty="0"/>
              <a:t> </a:t>
            </a:r>
            <a:r>
              <a:rPr lang="ru-RU" sz="2000" dirty="0" err="1"/>
              <a:t>кадастрлық</a:t>
            </a:r>
            <a:r>
              <a:rPr lang="ru-RU" sz="2000" dirty="0"/>
              <a:t>(</a:t>
            </a:r>
            <a:r>
              <a:rPr lang="ru-RU" sz="2000" dirty="0" err="1"/>
              <a:t>бағалау</a:t>
            </a:r>
            <a:r>
              <a:rPr lang="ru-RU" sz="2000" dirty="0"/>
              <a:t>) </a:t>
            </a:r>
            <a:r>
              <a:rPr lang="ru-RU" sz="2000" dirty="0" err="1"/>
              <a:t>құнын</a:t>
            </a:r>
            <a:r>
              <a:rPr lang="ru-RU" sz="2000" dirty="0"/>
              <a:t> </a:t>
            </a:r>
            <a:r>
              <a:rPr lang="ru-RU" sz="2000" dirty="0" err="1"/>
              <a:t>айқындау</a:t>
            </a:r>
            <a:r>
              <a:rPr lang="ru-RU" sz="2000" dirty="0"/>
              <a:t> </a:t>
            </a:r>
            <a:r>
              <a:rPr lang="ru-RU" sz="2000" dirty="0" err="1"/>
              <a:t>жөніндегі</a:t>
            </a:r>
            <a:r>
              <a:rPr lang="ru-RU" sz="2000" dirty="0"/>
              <a:t> </a:t>
            </a:r>
            <a:r>
              <a:rPr lang="ru-RU" sz="2000" dirty="0" err="1"/>
              <a:t>жұмыстар</a:t>
            </a:r>
            <a:r>
              <a:rPr lang="ru-RU" sz="2000" dirty="0"/>
              <a:t> </a:t>
            </a:r>
            <a:r>
              <a:rPr lang="ru-RU" sz="2000" dirty="0" err="1"/>
              <a:t>заңды</a:t>
            </a:r>
            <a:r>
              <a:rPr lang="ru-RU" sz="2000" dirty="0"/>
              <a:t> </a:t>
            </a:r>
            <a:r>
              <a:rPr lang="ru-RU" sz="2000" dirty="0" err="1"/>
              <a:t>тұлғаның</a:t>
            </a:r>
            <a:r>
              <a:rPr lang="ru-RU" sz="2000" dirty="0"/>
              <a:t> не </a:t>
            </a:r>
            <a:r>
              <a:rPr lang="ru-RU" sz="2000" dirty="0" err="1"/>
              <a:t>азаматтың</a:t>
            </a:r>
            <a:r>
              <a:rPr lang="ru-RU" sz="2000" dirty="0"/>
              <a:t> </a:t>
            </a:r>
            <a:r>
              <a:rPr lang="ru-RU" sz="2000" dirty="0" err="1"/>
              <a:t>өтініші</a:t>
            </a:r>
            <a:r>
              <a:rPr lang="ru-RU" sz="2000" dirty="0"/>
              <a:t> </a:t>
            </a:r>
            <a:r>
              <a:rPr lang="ru-RU" sz="2000" dirty="0" err="1"/>
              <a:t>негізінде</a:t>
            </a:r>
            <a:r>
              <a:rPr lang="ru-RU" sz="2000" dirty="0"/>
              <a:t> </a:t>
            </a:r>
            <a:r>
              <a:rPr lang="ru-RU" sz="2000" dirty="0" err="1"/>
              <a:t>орындалады</a:t>
            </a:r>
            <a:r>
              <a:rPr lang="ru-RU" sz="2000" dirty="0"/>
              <a:t>, </a:t>
            </a:r>
            <a:r>
              <a:rPr lang="ru-RU" sz="2000" dirty="0" err="1"/>
              <a:t>Қазақстан</a:t>
            </a:r>
            <a:r>
              <a:rPr lang="ru-RU" sz="2000" dirty="0"/>
              <a:t> </a:t>
            </a:r>
            <a:r>
              <a:rPr lang="ru-RU" sz="2000" dirty="0" err="1"/>
              <a:t>Республикасының</a:t>
            </a:r>
            <a:r>
              <a:rPr lang="ru-RU" sz="2000" dirty="0"/>
              <a:t> 2003 </a:t>
            </a:r>
            <a:r>
              <a:rPr lang="ru-RU" sz="2000" dirty="0" err="1"/>
              <a:t>жылғы</a:t>
            </a:r>
            <a:r>
              <a:rPr lang="ru-RU" sz="2000" dirty="0"/>
              <a:t> 20 </a:t>
            </a:r>
            <a:r>
              <a:rPr lang="ru-RU" sz="2000" dirty="0" err="1"/>
              <a:t>маусымдағы</a:t>
            </a:r>
            <a:r>
              <a:rPr lang="ru-RU" sz="2000" dirty="0"/>
              <a:t> </a:t>
            </a:r>
            <a:r>
              <a:rPr lang="ru-RU" sz="2000" dirty="0" err="1"/>
              <a:t>Жер</a:t>
            </a:r>
            <a:r>
              <a:rPr lang="ru-RU" sz="2000" dirty="0"/>
              <a:t> </a:t>
            </a:r>
            <a:r>
              <a:rPr lang="ru-RU" sz="2000" dirty="0" err="1"/>
              <a:t>кодексінің</a:t>
            </a:r>
            <a:r>
              <a:rPr lang="ru-RU" sz="2000" dirty="0"/>
              <a:t> № 10 </a:t>
            </a:r>
            <a:r>
              <a:rPr lang="ru-RU" sz="2000" dirty="0" err="1"/>
              <a:t>және</a:t>
            </a:r>
            <a:r>
              <a:rPr lang="ru-RU" sz="2000" dirty="0"/>
              <a:t> 11-баптарына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Қазақстан</a:t>
            </a:r>
            <a:r>
              <a:rPr lang="ru-RU" sz="2000" dirty="0"/>
              <a:t> </a:t>
            </a:r>
            <a:r>
              <a:rPr lang="ru-RU" sz="2000" dirty="0" err="1"/>
              <a:t>Республикасы</a:t>
            </a:r>
            <a:r>
              <a:rPr lang="ru-RU" sz="2000" dirty="0"/>
              <a:t> </a:t>
            </a:r>
            <a:r>
              <a:rPr lang="ru-RU" sz="2000" dirty="0" err="1"/>
              <a:t>Үкіметінің</a:t>
            </a:r>
            <a:r>
              <a:rPr lang="ru-RU" sz="2000" dirty="0"/>
              <a:t> 2003 </a:t>
            </a:r>
            <a:r>
              <a:rPr lang="ru-RU" sz="2000" dirty="0" err="1"/>
              <a:t>жылғы</a:t>
            </a:r>
            <a:r>
              <a:rPr lang="ru-RU" sz="2000" dirty="0"/>
              <a:t> 2 </a:t>
            </a:r>
            <a:r>
              <a:rPr lang="ru-RU" sz="2000" dirty="0" err="1"/>
              <a:t>қыркүйектегі</a:t>
            </a:r>
            <a:r>
              <a:rPr lang="ru-RU" sz="2000" dirty="0"/>
              <a:t> № 890 </a:t>
            </a:r>
            <a:r>
              <a:rPr lang="ru-RU" sz="2000" dirty="0" err="1"/>
              <a:t>және</a:t>
            </a:r>
            <a:r>
              <a:rPr lang="ru-RU" sz="2000" dirty="0"/>
              <a:t> 2007 </a:t>
            </a:r>
            <a:r>
              <a:rPr lang="ru-RU" sz="2000" dirty="0" err="1"/>
              <a:t>жылғы</a:t>
            </a:r>
            <a:r>
              <a:rPr lang="ru-RU" sz="2000" dirty="0"/>
              <a:t> 22 </a:t>
            </a:r>
            <a:r>
              <a:rPr lang="ru-RU" sz="2000" dirty="0" err="1"/>
              <a:t>мамырдағы</a:t>
            </a:r>
            <a:r>
              <a:rPr lang="ru-RU" sz="2000" dirty="0"/>
              <a:t> № 408 </a:t>
            </a:r>
            <a:r>
              <a:rPr lang="ru-RU" sz="2000" dirty="0" err="1"/>
              <a:t>қаулыларына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"</a:t>
            </a:r>
            <a:r>
              <a:rPr lang="ru-RU" sz="2000" dirty="0" err="1"/>
              <a:t>жер</a:t>
            </a:r>
            <a:r>
              <a:rPr lang="ru-RU" sz="2000" dirty="0"/>
              <a:t> </a:t>
            </a:r>
            <a:r>
              <a:rPr lang="ru-RU" sz="2000" dirty="0" err="1"/>
              <a:t>учаскелерінің</a:t>
            </a:r>
            <a:r>
              <a:rPr lang="ru-RU" sz="2000" dirty="0"/>
              <a:t> </a:t>
            </a:r>
            <a:r>
              <a:rPr lang="ru-RU" sz="2000" dirty="0" err="1"/>
              <a:t>кадастрлық</a:t>
            </a:r>
            <a:r>
              <a:rPr lang="ru-RU" sz="2000" dirty="0"/>
              <a:t> (</a:t>
            </a:r>
            <a:r>
              <a:rPr lang="ru-RU" sz="2000" dirty="0" err="1"/>
              <a:t>бағалау</a:t>
            </a:r>
            <a:r>
              <a:rPr lang="ru-RU" sz="2000" dirty="0"/>
              <a:t>) </a:t>
            </a:r>
            <a:r>
              <a:rPr lang="ru-RU" sz="2000" dirty="0" err="1"/>
              <a:t>құнын</a:t>
            </a:r>
            <a:r>
              <a:rPr lang="ru-RU" sz="2000" dirty="0"/>
              <a:t> </a:t>
            </a:r>
            <a:r>
              <a:rPr lang="ru-RU" sz="2000" dirty="0" err="1"/>
              <a:t>айқындау</a:t>
            </a:r>
            <a:r>
              <a:rPr lang="ru-RU" sz="2000" dirty="0"/>
              <a:t> </a:t>
            </a:r>
            <a:r>
              <a:rPr lang="ru-RU" sz="2000" dirty="0" err="1"/>
              <a:t>жөніндегі</a:t>
            </a:r>
            <a:r>
              <a:rPr lang="ru-RU" sz="2000" dirty="0"/>
              <a:t> </a:t>
            </a:r>
            <a:r>
              <a:rPr lang="ru-RU" sz="2000" dirty="0" err="1"/>
              <a:t>уақытша</a:t>
            </a:r>
            <a:r>
              <a:rPr lang="ru-RU" sz="2000" dirty="0"/>
              <a:t> </a:t>
            </a:r>
            <a:r>
              <a:rPr lang="ru-RU" sz="2000" dirty="0" err="1"/>
              <a:t>әдістемелік</a:t>
            </a:r>
            <a:r>
              <a:rPr lang="ru-RU" sz="2000" dirty="0"/>
              <a:t> </a:t>
            </a:r>
            <a:r>
              <a:rPr lang="ru-RU" sz="2000" dirty="0" err="1"/>
              <a:t>ұсынымдарға</a:t>
            </a:r>
            <a:r>
              <a:rPr lang="ru-RU" sz="2000" dirty="0"/>
              <a:t>" РМК-мен </a:t>
            </a:r>
            <a:r>
              <a:rPr lang="ru-RU" sz="2000" dirty="0" err="1"/>
              <a:t>бекітілген</a:t>
            </a:r>
            <a:r>
              <a:rPr lang="ru-RU" sz="2000" dirty="0"/>
              <a:t> 2009 </a:t>
            </a:r>
            <a:r>
              <a:rPr lang="ru-RU" sz="2000" dirty="0" err="1"/>
              <a:t>жылғы</a:t>
            </a:r>
            <a:r>
              <a:rPr lang="ru-RU" sz="2000" dirty="0"/>
              <a:t> 25 </a:t>
            </a:r>
            <a:r>
              <a:rPr lang="ru-RU" sz="2000" dirty="0" err="1"/>
              <a:t>желтоқсандағы</a:t>
            </a:r>
            <a:r>
              <a:rPr lang="ru-RU" sz="2000" dirty="0"/>
              <a:t> </a:t>
            </a:r>
            <a:r>
              <a:rPr lang="ru-RU" sz="2000" dirty="0" err="1"/>
              <a:t>Қазақстан</a:t>
            </a:r>
            <a:r>
              <a:rPr lang="ru-RU" sz="2000" dirty="0"/>
              <a:t> </a:t>
            </a:r>
            <a:r>
              <a:rPr lang="ru-RU" sz="2000" dirty="0" err="1"/>
              <a:t>Республикасы</a:t>
            </a:r>
            <a:r>
              <a:rPr lang="ru-RU" sz="2000" dirty="0"/>
              <a:t> </a:t>
            </a:r>
            <a:r>
              <a:rPr lang="ru-RU" sz="2000" dirty="0" err="1"/>
              <a:t>Жер</a:t>
            </a:r>
            <a:r>
              <a:rPr lang="ru-RU" sz="2000" dirty="0"/>
              <a:t> </a:t>
            </a:r>
            <a:r>
              <a:rPr lang="ru-RU" sz="2000" dirty="0" err="1"/>
              <a:t>кодексінің</a:t>
            </a:r>
            <a:r>
              <a:rPr lang="ru-RU" sz="2000" dirty="0"/>
              <a:t> 2003 </a:t>
            </a:r>
            <a:r>
              <a:rPr lang="ru-RU" sz="2000" dirty="0" err="1"/>
              <a:t>жылғы</a:t>
            </a:r>
            <a:r>
              <a:rPr lang="ru-RU" sz="2000" dirty="0"/>
              <a:t> 25МемжерҒӨО</a:t>
            </a:r>
            <a:r>
              <a:rPr lang="ru-RU" sz="2000" dirty="0" smtClean="0"/>
              <a:t>".</a:t>
            </a:r>
            <a:endParaRPr lang="ru-RU" sz="2000" dirty="0">
              <a:latin typeface="Times New Roman" pitchFamily="18" charset="0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6260" name="Object 4"/>
          <p:cNvGraphicFramePr>
            <a:graphicFrameLocks noGrp="1" noChangeAspect="1"/>
          </p:cNvGraphicFramePr>
          <p:nvPr>
            <p:ph idx="4294967295"/>
          </p:nvPr>
        </p:nvGraphicFramePr>
        <p:xfrm>
          <a:off x="2843213" y="0"/>
          <a:ext cx="4527550" cy="659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75" name="Документ" r:id="rId3" imgW="5849853" imgH="9245236" progId="Word.Document.8">
                  <p:embed/>
                </p:oleObj>
              </mc:Choice>
              <mc:Fallback>
                <p:oleObj name="Документ" r:id="rId3" imgW="5849853" imgH="9245236" progId="Word.Document.8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0"/>
                        <a:ext cx="4527550" cy="6597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Овал 6"/>
          <p:cNvSpPr/>
          <p:nvPr/>
        </p:nvSpPr>
        <p:spPr>
          <a:xfrm>
            <a:off x="323850" y="404813"/>
            <a:ext cx="3384550" cy="11445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Кадастрлық</a:t>
            </a:r>
            <a:r>
              <a:rPr lang="ru-RU" sz="1400" b="1" dirty="0">
                <a:solidFill>
                  <a:srgbClr val="002060"/>
                </a:solidFill>
                <a:latin typeface="Arial" charset="0"/>
                <a:cs typeface="Arial" charset="0"/>
              </a:rPr>
              <a:t> (</a:t>
            </a:r>
            <a:r>
              <a:rPr lang="ru-RU" sz="14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бағалау</a:t>
            </a:r>
            <a:r>
              <a:rPr lang="ru-RU" sz="1400" b="1" dirty="0">
                <a:solidFill>
                  <a:srgbClr val="002060"/>
                </a:solidFill>
                <a:latin typeface="Arial" charset="0"/>
                <a:cs typeface="Arial" charset="0"/>
              </a:rPr>
              <a:t>) </a:t>
            </a:r>
            <a:r>
              <a:rPr lang="ru-RU" sz="14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құнын</a:t>
            </a:r>
            <a:r>
              <a:rPr lang="ru-RU" sz="1400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айқындау</a:t>
            </a:r>
            <a:r>
              <a:rPr lang="ru-RU" sz="1400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жөніндегі</a:t>
            </a:r>
            <a:r>
              <a:rPr lang="ru-RU" sz="1400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жұмыстар</a:t>
            </a:r>
            <a:r>
              <a:rPr lang="ru-RU" sz="1400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материалының</a:t>
            </a:r>
            <a:r>
              <a:rPr lang="ru-RU" sz="1400" b="1" dirty="0">
                <a:solidFill>
                  <a:srgbClr val="002060"/>
                </a:solidFill>
                <a:latin typeface="Arial" charset="0"/>
                <a:cs typeface="Arial" charset="0"/>
              </a:rPr>
              <a:t> титул </a:t>
            </a:r>
            <a:r>
              <a:rPr lang="ru-RU" sz="14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парағы</a:t>
            </a:r>
            <a:endParaRPr lang="ru-RU" sz="1400" b="1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cxnSp>
        <p:nvCxnSpPr>
          <p:cNvPr id="96262" name="Прямая со стрелкой 8"/>
          <p:cNvCxnSpPr>
            <a:cxnSpLocks noChangeShapeType="1"/>
            <a:stCxn id="7" idx="6"/>
          </p:cNvCxnSpPr>
          <p:nvPr/>
        </p:nvCxnSpPr>
        <p:spPr bwMode="auto">
          <a:xfrm>
            <a:off x="3735388" y="977900"/>
            <a:ext cx="1231900" cy="790575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4"/>
          <p:cNvSpPr>
            <a:spLocks noChangeArrowheads="1"/>
          </p:cNvSpPr>
          <p:nvPr/>
        </p:nvSpPr>
        <p:spPr bwMode="auto">
          <a:xfrm>
            <a:off x="3708400" y="404813"/>
            <a:ext cx="19431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1400" b="1">
                <a:solidFill>
                  <a:srgbClr val="000000"/>
                </a:solidFill>
                <a:cs typeface="Times New Roman" pitchFamily="18" charset="0"/>
              </a:rPr>
              <a:t>С О Д Е Р Ж А Н И Е</a:t>
            </a:r>
            <a:endParaRPr lang="ru-RU" sz="900"/>
          </a:p>
          <a:p>
            <a:pPr algn="ctr" eaLnBrk="0" hangingPunct="0"/>
            <a:endParaRPr lang="ru-RU"/>
          </a:p>
        </p:txBody>
      </p:sp>
      <p:graphicFrame>
        <p:nvGraphicFramePr>
          <p:cNvPr id="98334" name="Group 30"/>
          <p:cNvGraphicFramePr>
            <a:graphicFrameLocks noGrp="1"/>
          </p:cNvGraphicFramePr>
          <p:nvPr/>
        </p:nvGraphicFramePr>
        <p:xfrm>
          <a:off x="1778000" y="692150"/>
          <a:ext cx="5589588" cy="5545139"/>
        </p:xfrm>
        <a:graphic>
          <a:graphicData uri="http://schemas.openxmlformats.org/drawingml/2006/table">
            <a:tbl>
              <a:tblPr/>
              <a:tblGrid>
                <a:gridCol w="498475"/>
                <a:gridCol w="4183063"/>
                <a:gridCol w="908050"/>
              </a:tblGrid>
              <a:tr h="763588"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2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2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MO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MO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</a:t>
                      </a:r>
                      <a:endParaRPr kumimoji="0" lang="ru-MO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kumimoji="0" lang="ru-MO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Пояснительная записка ...................................................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MO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8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MO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MO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MO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kumimoji="0" lang="ru-MO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Заявление на определение кадастровой (оценочной) стоимости земельного участка </a:t>
                      </a: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…………………………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Копия Акта приема-передачи земельного участка......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Копия Плана земельного участка</a:t>
                      </a: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…………………………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Копия идентификационного документа...........................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Акт определения кадастровой (оценочной) стоимости земельного участка</a:t>
                      </a: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…………………………………………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Расчет кадастровой (оценочной)  стоимости земельного участка </a:t>
                      </a:r>
                      <a:r>
                        <a:rPr kumimoji="0" lang="ru-RU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…………………………………………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MO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MO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MO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MO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MO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5" name="Picture 6" descr="0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500" y="306388"/>
            <a:ext cx="5111750" cy="643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Овал 6"/>
          <p:cNvSpPr/>
          <p:nvPr/>
        </p:nvSpPr>
        <p:spPr>
          <a:xfrm>
            <a:off x="395288" y="115888"/>
            <a:ext cx="3001962" cy="8572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err="1">
                <a:solidFill>
                  <a:srgbClr val="1C687A"/>
                </a:solidFill>
                <a:latin typeface="Arial" charset="0"/>
                <a:cs typeface="Arial" charset="0"/>
              </a:rPr>
              <a:t>Түсіндірме</a:t>
            </a:r>
            <a:r>
              <a:rPr lang="ru-RU" sz="1600" b="1" dirty="0">
                <a:solidFill>
                  <a:srgbClr val="1C687A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1C687A"/>
                </a:solidFill>
                <a:latin typeface="Arial" charset="0"/>
                <a:cs typeface="Arial" charset="0"/>
              </a:rPr>
              <a:t>жазбаны</a:t>
            </a:r>
            <a:r>
              <a:rPr lang="ru-RU" sz="1600" b="1" dirty="0">
                <a:solidFill>
                  <a:srgbClr val="1C687A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1C687A"/>
                </a:solidFill>
                <a:latin typeface="Arial" charset="0"/>
                <a:cs typeface="Arial" charset="0"/>
              </a:rPr>
              <a:t>толтырыңыз</a:t>
            </a:r>
            <a:endParaRPr lang="ru-RU" sz="1600" b="1" dirty="0">
              <a:solidFill>
                <a:srgbClr val="1C687A"/>
              </a:solidFill>
              <a:latin typeface="Arial" charset="0"/>
              <a:cs typeface="Arial" charset="0"/>
            </a:endParaRPr>
          </a:p>
        </p:txBody>
      </p:sp>
      <p:cxnSp>
        <p:nvCxnSpPr>
          <p:cNvPr id="98308" name="Прямая со стрелкой 8"/>
          <p:cNvCxnSpPr>
            <a:cxnSpLocks noChangeShapeType="1"/>
          </p:cNvCxnSpPr>
          <p:nvPr/>
        </p:nvCxnSpPr>
        <p:spPr bwMode="auto">
          <a:xfrm>
            <a:off x="3419475" y="549275"/>
            <a:ext cx="939800" cy="288925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395288" y="3573463"/>
            <a:ext cx="2736850" cy="18018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err="1">
                <a:solidFill>
                  <a:srgbClr val="1C687A"/>
                </a:solidFill>
                <a:latin typeface="Arial" charset="0"/>
                <a:cs typeface="Arial" charset="0"/>
              </a:rPr>
              <a:t>Алқаптар</a:t>
            </a:r>
            <a:r>
              <a:rPr lang="ru-RU" sz="1600" b="1" dirty="0">
                <a:solidFill>
                  <a:srgbClr val="1C687A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1C687A"/>
                </a:solidFill>
                <a:latin typeface="Arial" charset="0"/>
                <a:cs typeface="Arial" charset="0"/>
              </a:rPr>
              <a:t>бойынша</a:t>
            </a:r>
            <a:r>
              <a:rPr lang="ru-RU" sz="1600" b="1" dirty="0">
                <a:solidFill>
                  <a:srgbClr val="1C687A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1C687A"/>
                </a:solidFill>
                <a:latin typeface="Arial" charset="0"/>
                <a:cs typeface="Arial" charset="0"/>
              </a:rPr>
              <a:t>жер</a:t>
            </a:r>
            <a:r>
              <a:rPr lang="ru-RU" sz="1600" b="1" dirty="0">
                <a:solidFill>
                  <a:srgbClr val="1C687A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1C687A"/>
                </a:solidFill>
                <a:latin typeface="Arial" charset="0"/>
                <a:cs typeface="Arial" charset="0"/>
              </a:rPr>
              <a:t>учаскесінің</a:t>
            </a:r>
            <a:r>
              <a:rPr lang="ru-RU" sz="1600" b="1" dirty="0">
                <a:solidFill>
                  <a:srgbClr val="1C687A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1C687A"/>
                </a:solidFill>
                <a:latin typeface="Arial" charset="0"/>
                <a:cs typeface="Arial" charset="0"/>
              </a:rPr>
              <a:t>мелиорациялық</a:t>
            </a:r>
            <a:r>
              <a:rPr lang="ru-RU" sz="1600" b="1" dirty="0">
                <a:solidFill>
                  <a:srgbClr val="1C687A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1C687A"/>
                </a:solidFill>
                <a:latin typeface="Arial" charset="0"/>
                <a:cs typeface="Arial" charset="0"/>
              </a:rPr>
              <a:t>жай-күйін</a:t>
            </a:r>
            <a:r>
              <a:rPr lang="ru-RU" sz="1600" b="1" dirty="0">
                <a:solidFill>
                  <a:srgbClr val="1C687A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1C687A"/>
                </a:solidFill>
                <a:latin typeface="Arial" charset="0"/>
                <a:cs typeface="Arial" charset="0"/>
              </a:rPr>
              <a:t>анықтаймыз</a:t>
            </a:r>
            <a:endParaRPr lang="ru-RU" sz="1600" b="1" dirty="0">
              <a:solidFill>
                <a:srgbClr val="1C687A"/>
              </a:solidFill>
              <a:latin typeface="Arial" charset="0"/>
              <a:cs typeface="Arial" charset="0"/>
            </a:endParaRPr>
          </a:p>
        </p:txBody>
      </p:sp>
      <p:cxnSp>
        <p:nvCxnSpPr>
          <p:cNvPr id="99332" name="Прямая со стрелкой 8"/>
          <p:cNvCxnSpPr>
            <a:cxnSpLocks noChangeShapeType="1"/>
            <a:stCxn id="7" idx="6"/>
          </p:cNvCxnSpPr>
          <p:nvPr/>
        </p:nvCxnSpPr>
        <p:spPr bwMode="auto">
          <a:xfrm flipV="1">
            <a:off x="3159125" y="4151313"/>
            <a:ext cx="1087438" cy="323850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99445" name="Line 117"/>
          <p:cNvSpPr>
            <a:spLocks noChangeShapeType="1"/>
          </p:cNvSpPr>
          <p:nvPr/>
        </p:nvSpPr>
        <p:spPr bwMode="auto">
          <a:xfrm>
            <a:off x="4584700" y="841375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9446" name="Line 118"/>
          <p:cNvSpPr>
            <a:spLocks noChangeShapeType="1"/>
          </p:cNvSpPr>
          <p:nvPr/>
        </p:nvSpPr>
        <p:spPr bwMode="auto">
          <a:xfrm>
            <a:off x="5307013" y="841375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9812" name="Rectangle 484"/>
          <p:cNvSpPr>
            <a:spLocks noChangeArrowheads="1"/>
          </p:cNvSpPr>
          <p:nvPr/>
        </p:nvSpPr>
        <p:spPr bwMode="auto">
          <a:xfrm>
            <a:off x="2916238" y="1117768"/>
            <a:ext cx="5976937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363538"/>
            <a:r>
              <a:rPr lang="ru-MO" sz="1200" b="1" dirty="0" err="1">
                <a:solidFill>
                  <a:srgbClr val="000000"/>
                </a:solidFill>
                <a:cs typeface="Times New Roman" pitchFamily="18" charset="0"/>
              </a:rPr>
              <a:t>Жер</a:t>
            </a:r>
            <a:r>
              <a:rPr lang="ru-MO" sz="1200" b="1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MO" sz="1200" b="1" dirty="0" err="1">
                <a:solidFill>
                  <a:srgbClr val="000000"/>
                </a:solidFill>
                <a:cs typeface="Times New Roman" pitchFamily="18" charset="0"/>
              </a:rPr>
              <a:t>учаскелерінің</a:t>
            </a:r>
            <a:r>
              <a:rPr lang="ru-MO" sz="1200" b="1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MO" sz="1200" b="1" dirty="0" err="1">
                <a:solidFill>
                  <a:srgbClr val="000000"/>
                </a:solidFill>
                <a:cs typeface="Times New Roman" pitchFamily="18" charset="0"/>
              </a:rPr>
              <a:t>кадастрлық</a:t>
            </a:r>
            <a:r>
              <a:rPr lang="ru-MO" sz="1200" b="1" dirty="0">
                <a:solidFill>
                  <a:srgbClr val="000000"/>
                </a:solidFill>
                <a:cs typeface="Times New Roman" pitchFamily="18" charset="0"/>
              </a:rPr>
              <a:t> (</a:t>
            </a:r>
            <a:r>
              <a:rPr lang="ru-MO" sz="1200" b="1" dirty="0" err="1">
                <a:solidFill>
                  <a:srgbClr val="000000"/>
                </a:solidFill>
                <a:cs typeface="Times New Roman" pitchFamily="18" charset="0"/>
              </a:rPr>
              <a:t>бағалау</a:t>
            </a:r>
            <a:r>
              <a:rPr lang="ru-MO" sz="1200" b="1" dirty="0">
                <a:solidFill>
                  <a:srgbClr val="000000"/>
                </a:solidFill>
                <a:cs typeface="Times New Roman" pitchFamily="18" charset="0"/>
              </a:rPr>
              <a:t>) </a:t>
            </a:r>
            <a:r>
              <a:rPr lang="ru-MO" sz="1200" b="1" dirty="0" err="1">
                <a:solidFill>
                  <a:srgbClr val="000000"/>
                </a:solidFill>
                <a:cs typeface="Times New Roman" pitchFamily="18" charset="0"/>
              </a:rPr>
              <a:t>құнын</a:t>
            </a:r>
            <a:r>
              <a:rPr lang="ru-MO" sz="1200" b="1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MO" sz="1200" b="1" dirty="0" err="1">
                <a:solidFill>
                  <a:srgbClr val="000000"/>
                </a:solidFill>
                <a:cs typeface="Times New Roman" pitchFamily="18" charset="0"/>
              </a:rPr>
              <a:t>айқындау</a:t>
            </a:r>
            <a:r>
              <a:rPr lang="ru-MO" sz="1200" b="1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MO" sz="1200" b="1" dirty="0" err="1">
                <a:solidFill>
                  <a:srgbClr val="000000"/>
                </a:solidFill>
                <a:cs typeface="Times New Roman" pitchFamily="18" charset="0"/>
              </a:rPr>
              <a:t>кезінде</a:t>
            </a:r>
            <a:r>
              <a:rPr lang="ru-MO" sz="1200" b="1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MO" sz="1200" b="1" dirty="0" err="1">
                <a:solidFill>
                  <a:srgbClr val="000000"/>
                </a:solidFill>
                <a:cs typeface="Times New Roman" pitchFamily="18" charset="0"/>
              </a:rPr>
              <a:t>жер</a:t>
            </a:r>
            <a:r>
              <a:rPr lang="ru-MO" sz="1200" b="1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MO" sz="1200" b="1" dirty="0" err="1">
                <a:solidFill>
                  <a:srgbClr val="000000"/>
                </a:solidFill>
                <a:cs typeface="Times New Roman" pitchFamily="18" charset="0"/>
              </a:rPr>
              <a:t>үшін</a:t>
            </a:r>
            <a:r>
              <a:rPr lang="ru-MO" sz="1200" b="1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MO" sz="1200" b="1" dirty="0" err="1">
                <a:solidFill>
                  <a:srgbClr val="000000"/>
                </a:solidFill>
                <a:cs typeface="Times New Roman" pitchFamily="18" charset="0"/>
              </a:rPr>
              <a:t>төлемақының</a:t>
            </a:r>
            <a:r>
              <a:rPr lang="ru-MO" sz="1200" b="1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MO" sz="1200" b="1" dirty="0" err="1">
                <a:solidFill>
                  <a:srgbClr val="000000"/>
                </a:solidFill>
                <a:cs typeface="Times New Roman" pitchFamily="18" charset="0"/>
              </a:rPr>
              <a:t>базалық</a:t>
            </a:r>
            <a:r>
              <a:rPr lang="ru-MO" sz="1200" b="1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MO" sz="1200" b="1" dirty="0" err="1">
                <a:solidFill>
                  <a:srgbClr val="000000"/>
                </a:solidFill>
                <a:cs typeface="Times New Roman" pitchFamily="18" charset="0"/>
              </a:rPr>
              <a:t>ставкаларына</a:t>
            </a:r>
            <a:r>
              <a:rPr lang="ru-MO" sz="1200" b="1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MO" sz="1200" b="1" dirty="0" err="1">
                <a:solidFill>
                  <a:srgbClr val="000000"/>
                </a:solidFill>
                <a:cs typeface="Times New Roman" pitchFamily="18" charset="0"/>
              </a:rPr>
              <a:t>түзету</a:t>
            </a:r>
            <a:r>
              <a:rPr lang="ru-MO" sz="1200" b="1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MO" sz="1200" b="1" dirty="0" err="1">
                <a:solidFill>
                  <a:srgbClr val="000000"/>
                </a:solidFill>
                <a:cs typeface="Times New Roman" pitchFamily="18" charset="0"/>
              </a:rPr>
              <a:t>коэффициенттерін</a:t>
            </a:r>
            <a:r>
              <a:rPr lang="ru-MO" sz="1200" b="1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MO" sz="1200" b="1" dirty="0" err="1" smtClean="0">
                <a:solidFill>
                  <a:srgbClr val="000000"/>
                </a:solidFill>
                <a:cs typeface="Times New Roman" pitchFamily="18" charset="0"/>
              </a:rPr>
              <a:t>есептеу</a:t>
            </a:r>
            <a:endParaRPr lang="ru-MO" sz="1200" b="1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indent="363538"/>
            <a:r>
              <a:rPr lang="ru-MO" sz="1200" dirty="0" smtClean="0">
                <a:solidFill>
                  <a:srgbClr val="000000"/>
                </a:solidFill>
                <a:cs typeface="Times New Roman" pitchFamily="18" charset="0"/>
              </a:rPr>
              <a:t>1</a:t>
            </a:r>
            <a:r>
              <a:rPr lang="ru-MO" sz="1200" dirty="0">
                <a:solidFill>
                  <a:srgbClr val="000000"/>
                </a:solidFill>
                <a:cs typeface="Times New Roman" pitchFamily="18" charset="0"/>
              </a:rPr>
              <a:t>. </a:t>
            </a:r>
            <a:r>
              <a:rPr lang="ru-MO" sz="1200" dirty="0" err="1">
                <a:solidFill>
                  <a:srgbClr val="000000"/>
                </a:solidFill>
                <a:cs typeface="Times New Roman" pitchFamily="18" charset="0"/>
              </a:rPr>
              <a:t>Жердің</a:t>
            </a:r>
            <a:r>
              <a:rPr lang="ru-MO" sz="12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MO" sz="1200" dirty="0" err="1">
                <a:solidFill>
                  <a:srgbClr val="000000"/>
                </a:solidFill>
                <a:cs typeface="Times New Roman" pitchFamily="18" charset="0"/>
              </a:rPr>
              <a:t>сапалық</a:t>
            </a:r>
            <a:r>
              <a:rPr lang="ru-MO" sz="12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MO" sz="1200" dirty="0" err="1">
                <a:solidFill>
                  <a:srgbClr val="000000"/>
                </a:solidFill>
                <a:cs typeface="Times New Roman" pitchFamily="18" charset="0"/>
              </a:rPr>
              <a:t>жағдайы.Учаскенің</a:t>
            </a:r>
            <a:r>
              <a:rPr lang="ru-MO" sz="12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MO" sz="1200" dirty="0" err="1">
                <a:solidFill>
                  <a:srgbClr val="000000"/>
                </a:solidFill>
                <a:cs typeface="Times New Roman" pitchFamily="18" charset="0"/>
              </a:rPr>
              <a:t>сапалық</a:t>
            </a:r>
            <a:r>
              <a:rPr lang="ru-MO" sz="12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MO" sz="1200" dirty="0" err="1">
                <a:solidFill>
                  <a:srgbClr val="000000"/>
                </a:solidFill>
                <a:cs typeface="Times New Roman" pitchFamily="18" charset="0"/>
              </a:rPr>
              <a:t>жағдайына</a:t>
            </a:r>
            <a:r>
              <a:rPr lang="ru-MO" sz="12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MO" sz="1200" dirty="0" err="1">
                <a:solidFill>
                  <a:srgbClr val="000000"/>
                </a:solidFill>
                <a:cs typeface="Times New Roman" pitchFamily="18" charset="0"/>
              </a:rPr>
              <a:t>байланысты</a:t>
            </a:r>
            <a:r>
              <a:rPr lang="ru-MO" sz="12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MO" sz="1200" dirty="0" err="1">
                <a:solidFill>
                  <a:srgbClr val="000000"/>
                </a:solidFill>
                <a:cs typeface="Times New Roman" pitchFamily="18" charset="0"/>
              </a:rPr>
              <a:t>жер</a:t>
            </a:r>
            <a:r>
              <a:rPr lang="ru-MO" sz="12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MO" sz="1200" dirty="0" err="1">
                <a:solidFill>
                  <a:srgbClr val="000000"/>
                </a:solidFill>
                <a:cs typeface="Times New Roman" pitchFamily="18" charset="0"/>
              </a:rPr>
              <a:t>үшін</a:t>
            </a:r>
            <a:r>
              <a:rPr lang="ru-MO" sz="12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MO" sz="1200" dirty="0" err="1">
                <a:solidFill>
                  <a:srgbClr val="000000"/>
                </a:solidFill>
                <a:cs typeface="Times New Roman" pitchFamily="18" charset="0"/>
              </a:rPr>
              <a:t>төлемақының</a:t>
            </a:r>
            <a:r>
              <a:rPr lang="ru-MO" sz="12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MO" sz="1200" dirty="0" err="1">
                <a:solidFill>
                  <a:srgbClr val="000000"/>
                </a:solidFill>
                <a:cs typeface="Times New Roman" pitchFamily="18" charset="0"/>
              </a:rPr>
              <a:t>базалық</a:t>
            </a:r>
            <a:r>
              <a:rPr lang="ru-MO" sz="12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MO" sz="1200" dirty="0" err="1">
                <a:solidFill>
                  <a:srgbClr val="000000"/>
                </a:solidFill>
                <a:cs typeface="Times New Roman" pitchFamily="18" charset="0"/>
              </a:rPr>
              <a:t>ставкаларына</a:t>
            </a:r>
            <a:r>
              <a:rPr lang="ru-MO" sz="1200" dirty="0">
                <a:solidFill>
                  <a:srgbClr val="000000"/>
                </a:solidFill>
                <a:cs typeface="Times New Roman" pitchFamily="18" charset="0"/>
              </a:rPr>
              <a:t> Коэффициент (Кс).</a:t>
            </a:r>
            <a:endParaRPr lang="ru-RU" sz="1400" dirty="0">
              <a:latin typeface="Times New Roman" pitchFamily="18" charset="0"/>
            </a:endParaRPr>
          </a:p>
        </p:txBody>
      </p:sp>
      <p:sp>
        <p:nvSpPr>
          <p:cNvPr id="99935" name="Line 607"/>
          <p:cNvSpPr>
            <a:spLocks noChangeShapeType="1"/>
          </p:cNvSpPr>
          <p:nvPr/>
        </p:nvSpPr>
        <p:spPr bwMode="auto">
          <a:xfrm>
            <a:off x="4745038" y="194945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9936" name="Line 608"/>
          <p:cNvSpPr>
            <a:spLocks noChangeShapeType="1"/>
          </p:cNvSpPr>
          <p:nvPr/>
        </p:nvSpPr>
        <p:spPr bwMode="auto">
          <a:xfrm>
            <a:off x="4745038" y="2441575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9937" name="Line 609"/>
          <p:cNvSpPr>
            <a:spLocks noChangeShapeType="1"/>
          </p:cNvSpPr>
          <p:nvPr/>
        </p:nvSpPr>
        <p:spPr bwMode="auto">
          <a:xfrm>
            <a:off x="4760913" y="2441575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aphicFrame>
        <p:nvGraphicFramePr>
          <p:cNvPr id="100025" name="Group 6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516330"/>
              </p:ext>
            </p:extLst>
          </p:nvPr>
        </p:nvGraphicFramePr>
        <p:xfrm>
          <a:off x="2916238" y="2636838"/>
          <a:ext cx="5811837" cy="3047683"/>
        </p:xfrm>
        <a:graphic>
          <a:graphicData uri="http://schemas.openxmlformats.org/drawingml/2006/table">
            <a:tbl>
              <a:tblPr/>
              <a:tblGrid>
                <a:gridCol w="1058862"/>
                <a:gridCol w="2878138"/>
                <a:gridCol w="182562"/>
                <a:gridCol w="603250"/>
                <a:gridCol w="500063"/>
                <a:gridCol w="588962"/>
              </a:tblGrid>
              <a:tr h="388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№№ п/п</a:t>
                      </a:r>
                      <a:endParaRPr kumimoji="0" lang="ru-MO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А/ш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алқаптарының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топырақ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үлгілерінің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кіші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түрлерінің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олардың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мелиорациялық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жай-күйі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Аудан</a:t>
                      </a:r>
                      <a:r>
                        <a:rPr kumimoji="0" lang="ru-MO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га</a:t>
                      </a:r>
                      <a:endParaRPr kumimoji="0" lang="ru-MO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Кс</a:t>
                      </a:r>
                      <a:endParaRPr kumimoji="0" lang="ru-MO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гр.3 х гр.4</a:t>
                      </a:r>
                      <a:endParaRPr kumimoji="0" lang="ru-MO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4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MO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MO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MO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MO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MO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28600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(05-068-098-002)</a:t>
                      </a:r>
                      <a:endParaRPr kumimoji="0" lang="ru-M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                    Пашня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21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Орман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қара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сұр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сәл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подзолденген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тозған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(4лг)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жақсы</a:t>
                      </a:r>
                      <a:endParaRPr kumimoji="0" lang="ru-MO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35,6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kumimoji="0" lang="ru-MO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2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                      Пастбище</a:t>
                      </a:r>
                      <a:endParaRPr kumimoji="0" lang="ru-MO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40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Орман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қара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сұр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сәл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сортаңданған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тозған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(4лг)(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тапсырыс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берілген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қанағаттанарлық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1,3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  <a:endParaRPr kumimoji="0" lang="ru-MO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2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2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Учаске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36,9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2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2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40" name="Rectangle 4"/>
          <p:cNvSpPr>
            <a:spLocks noChangeArrowheads="1"/>
          </p:cNvSpPr>
          <p:nvPr/>
        </p:nvSpPr>
        <p:spPr bwMode="auto">
          <a:xfrm>
            <a:off x="2627313" y="851228"/>
            <a:ext cx="63373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1200" dirty="0">
                <a:solidFill>
                  <a:srgbClr val="000000"/>
                </a:solidFill>
                <a:cs typeface="Times New Roman" pitchFamily="18" charset="0"/>
              </a:rPr>
              <a:t>   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бетінің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градуспен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еңісіне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төлемақының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базалық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ставкаларына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Коэффициент (Ку).</a:t>
            </a:r>
            <a:endParaRPr lang="ru-RU" sz="1400" dirty="0">
              <a:latin typeface="Times New Roman" pitchFamily="18" charset="0"/>
            </a:endParaRPr>
          </a:p>
        </p:txBody>
      </p:sp>
      <p:graphicFrame>
        <p:nvGraphicFramePr>
          <p:cNvPr id="116961" name="Group 225"/>
          <p:cNvGraphicFramePr>
            <a:graphicFrameLocks noGrp="1"/>
          </p:cNvGraphicFramePr>
          <p:nvPr/>
        </p:nvGraphicFramePr>
        <p:xfrm>
          <a:off x="2843213" y="1557338"/>
          <a:ext cx="5943600" cy="1463676"/>
        </p:xfrm>
        <a:graphic>
          <a:graphicData uri="http://schemas.openxmlformats.org/drawingml/2006/table">
            <a:tbl>
              <a:tblPr/>
              <a:tblGrid>
                <a:gridCol w="844550"/>
                <a:gridCol w="779462"/>
                <a:gridCol w="450850"/>
                <a:gridCol w="809625"/>
                <a:gridCol w="809625"/>
                <a:gridCol w="449263"/>
                <a:gridCol w="577850"/>
                <a:gridCol w="714375"/>
                <a:gridCol w="508000"/>
              </a:tblGrid>
              <a:tr h="24447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пашня</a:t>
                      </a:r>
                      <a:endParaRPr kumimoji="0" lang="ru-M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сенокос</a:t>
                      </a:r>
                      <a:endParaRPr kumimoji="0" lang="ru-M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пастбища</a:t>
                      </a:r>
                      <a:endParaRPr kumimoji="0" lang="ru-M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площадь, га</a:t>
                      </a:r>
                      <a:endParaRPr kumimoji="0" lang="ru-M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уклон поверх</a:t>
                      </a:r>
                      <a:r>
                        <a:rPr kumimoji="0" lang="ru-M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ности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площадь, га</a:t>
                      </a:r>
                      <a:endParaRPr kumimoji="0" lang="ru-M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уклон поверх</a:t>
                      </a:r>
                      <a:r>
                        <a:rPr kumimoji="0" lang="ru-M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ности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площадь, га</a:t>
                      </a:r>
                      <a:endParaRPr kumimoji="0" lang="ru-M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уклон поверх</a:t>
                      </a:r>
                      <a:r>
                        <a:rPr kumimoji="0" lang="ru-M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ности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M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M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M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M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M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M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M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M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M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35,6</a:t>
                      </a:r>
                      <a:endParaRPr kumimoji="0" lang="ru-M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3-5</a:t>
                      </a:r>
                      <a:r>
                        <a:rPr kumimoji="0" lang="ru-RU" sz="1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0,96</a:t>
                      </a:r>
                      <a:endParaRPr kumimoji="0" lang="ru-M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M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M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M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  <a:endParaRPr kumimoji="0" lang="ru-M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12</a:t>
                      </a:r>
                      <a:r>
                        <a:rPr kumimoji="0" lang="ru-RU" sz="1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kumimoji="0" lang="ru-MO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6954" name="Rectangle 218"/>
          <p:cNvSpPr>
            <a:spLocks noChangeArrowheads="1"/>
          </p:cNvSpPr>
          <p:nvPr/>
        </p:nvSpPr>
        <p:spPr bwMode="auto">
          <a:xfrm>
            <a:off x="2843213" y="3800475"/>
            <a:ext cx="6300787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7200" algn="just"/>
            <a:r>
              <a:rPr lang="ru-MO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 Обводненность  (водообеспеченность) земельного участка.</a:t>
            </a:r>
            <a:endParaRPr lang="ru-RU" sz="1400">
              <a:latin typeface="Times New Roman" pitchFamily="18" charset="0"/>
            </a:endParaRPr>
          </a:p>
          <a:p>
            <a:pPr indent="457200" algn="just" eaLnBrk="0" hangingPunct="0"/>
            <a:r>
              <a:rPr lang="ru-MO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3.1. Коэффициент к базовым ставкам платы за землю в зависимости от обводненности земельного участка Ко.</a:t>
            </a:r>
            <a:endParaRPr lang="ru-RU" sz="1400">
              <a:latin typeface="Times New Roman" pitchFamily="18" charset="0"/>
            </a:endParaRPr>
          </a:p>
          <a:p>
            <a:pPr indent="457200" algn="just" eaLnBrk="0" hangingPunct="0"/>
            <a:r>
              <a:rPr lang="ru-MO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 = 1,2  (естественный водоисточник – р. Ульба).</a:t>
            </a:r>
            <a:endParaRPr lang="ru-MO" sz="1400">
              <a:latin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0" y="1125538"/>
            <a:ext cx="2736850" cy="18018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err="1">
                <a:solidFill>
                  <a:srgbClr val="1C687A"/>
                </a:solidFill>
                <a:latin typeface="Arial" charset="0"/>
                <a:cs typeface="Arial" charset="0"/>
              </a:rPr>
              <a:t>Жер</a:t>
            </a:r>
            <a:r>
              <a:rPr lang="ru-RU" sz="1600" b="1" dirty="0">
                <a:solidFill>
                  <a:srgbClr val="1C687A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1C687A"/>
                </a:solidFill>
                <a:latin typeface="Arial" charset="0"/>
                <a:cs typeface="Arial" charset="0"/>
              </a:rPr>
              <a:t>бетінің</a:t>
            </a:r>
            <a:r>
              <a:rPr lang="ru-RU" sz="1600" b="1" dirty="0">
                <a:solidFill>
                  <a:srgbClr val="1C687A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1C687A"/>
                </a:solidFill>
                <a:latin typeface="Arial" charset="0"/>
                <a:cs typeface="Arial" charset="0"/>
              </a:rPr>
              <a:t>көлбеу</a:t>
            </a:r>
            <a:r>
              <a:rPr lang="ru-RU" sz="1600" b="1" dirty="0">
                <a:solidFill>
                  <a:srgbClr val="1C687A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1C687A"/>
                </a:solidFill>
                <a:latin typeface="Arial" charset="0"/>
                <a:cs typeface="Arial" charset="0"/>
              </a:rPr>
              <a:t>коэффициентін</a:t>
            </a:r>
            <a:r>
              <a:rPr lang="ru-RU" sz="1600" b="1" dirty="0">
                <a:solidFill>
                  <a:srgbClr val="1C687A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1C687A"/>
                </a:solidFill>
                <a:latin typeface="Arial" charset="0"/>
                <a:cs typeface="Arial" charset="0"/>
              </a:rPr>
              <a:t>есептейміз</a:t>
            </a:r>
            <a:endParaRPr lang="ru-RU" sz="1600" b="1" dirty="0">
              <a:solidFill>
                <a:srgbClr val="1C687A"/>
              </a:solidFill>
              <a:latin typeface="Arial" charset="0"/>
              <a:cs typeface="Arial" charset="0"/>
            </a:endParaRPr>
          </a:p>
        </p:txBody>
      </p:sp>
      <p:cxnSp>
        <p:nvCxnSpPr>
          <p:cNvPr id="116956" name="Прямая со стрелкой 8"/>
          <p:cNvCxnSpPr>
            <a:cxnSpLocks noChangeShapeType="1"/>
          </p:cNvCxnSpPr>
          <p:nvPr/>
        </p:nvCxnSpPr>
        <p:spPr bwMode="auto">
          <a:xfrm flipV="1">
            <a:off x="2627313" y="1700213"/>
            <a:ext cx="450850" cy="58737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2" name="Овал 6"/>
          <p:cNvSpPr/>
          <p:nvPr/>
        </p:nvSpPr>
        <p:spPr>
          <a:xfrm>
            <a:off x="0" y="3429000"/>
            <a:ext cx="2736850" cy="18018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err="1">
                <a:solidFill>
                  <a:srgbClr val="1C687A"/>
                </a:solidFill>
                <a:latin typeface="Arial" charset="0"/>
                <a:cs typeface="Arial" charset="0"/>
              </a:rPr>
              <a:t>Жайылымдар</a:t>
            </a:r>
            <a:r>
              <a:rPr lang="ru-RU" sz="1600" b="1" dirty="0">
                <a:solidFill>
                  <a:srgbClr val="1C687A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1C687A"/>
                </a:solidFill>
                <a:latin typeface="Arial" charset="0"/>
                <a:cs typeface="Arial" charset="0"/>
              </a:rPr>
              <a:t>үшін</a:t>
            </a:r>
            <a:r>
              <a:rPr lang="ru-RU" sz="1600" b="1" dirty="0">
                <a:solidFill>
                  <a:srgbClr val="1C687A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1C687A"/>
                </a:solidFill>
                <a:latin typeface="Arial" charset="0"/>
                <a:cs typeface="Arial" charset="0"/>
              </a:rPr>
              <a:t>суландыру</a:t>
            </a:r>
            <a:r>
              <a:rPr lang="ru-RU" sz="1600" b="1" dirty="0">
                <a:solidFill>
                  <a:srgbClr val="1C687A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1C687A"/>
                </a:solidFill>
                <a:latin typeface="Arial" charset="0"/>
                <a:cs typeface="Arial" charset="0"/>
              </a:rPr>
              <a:t>коэффициентін</a:t>
            </a:r>
            <a:r>
              <a:rPr lang="ru-RU" sz="1600" b="1" dirty="0">
                <a:solidFill>
                  <a:srgbClr val="1C687A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1C687A"/>
                </a:solidFill>
                <a:latin typeface="Arial" charset="0"/>
                <a:cs typeface="Arial" charset="0"/>
              </a:rPr>
              <a:t>анықтаймыз</a:t>
            </a:r>
            <a:endParaRPr lang="ru-RU" sz="1600" b="1" dirty="0">
              <a:solidFill>
                <a:srgbClr val="1C687A"/>
              </a:solidFill>
              <a:latin typeface="Arial" charset="0"/>
              <a:cs typeface="Arial" charset="0"/>
            </a:endParaRPr>
          </a:p>
        </p:txBody>
      </p:sp>
      <p:cxnSp>
        <p:nvCxnSpPr>
          <p:cNvPr id="116958" name="Прямая со стрелкой 8"/>
          <p:cNvCxnSpPr>
            <a:cxnSpLocks noChangeShapeType="1"/>
          </p:cNvCxnSpPr>
          <p:nvPr/>
        </p:nvCxnSpPr>
        <p:spPr bwMode="auto">
          <a:xfrm flipV="1">
            <a:off x="2700338" y="4149725"/>
            <a:ext cx="450850" cy="58738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04" name="Rectangle 52"/>
          <p:cNvSpPr>
            <a:spLocks noChangeArrowheads="1"/>
          </p:cNvSpPr>
          <p:nvPr/>
        </p:nvSpPr>
        <p:spPr bwMode="auto">
          <a:xfrm>
            <a:off x="2735263" y="620713"/>
            <a:ext cx="62293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MO"/>
              <a:t>       </a:t>
            </a:r>
            <a:r>
              <a:rPr lang="ru-MO" sz="1200">
                <a:latin typeface="Times New Roman" pitchFamily="18" charset="0"/>
              </a:rPr>
              <a:t>4. </a:t>
            </a:r>
            <a:r>
              <a:rPr lang="ru-RU" sz="1200">
                <a:latin typeface="Times New Roman" pitchFamily="18" charset="0"/>
              </a:rPr>
              <a:t>Местоположение земельного  участка.</a:t>
            </a:r>
          </a:p>
          <a:p>
            <a:pPr algn="ctr"/>
            <a:r>
              <a:rPr lang="ru-RU" sz="1200">
                <a:latin typeface="Times New Roman" pitchFamily="18" charset="0"/>
              </a:rPr>
              <a:t> 4.1. Коэффициент к базовым ставкам платы за землю в зависимости от местоположения участка по отношению к  хозяйственному центру (Км) – с.Тарханка.</a:t>
            </a:r>
          </a:p>
          <a:p>
            <a:pPr algn="ctr"/>
            <a:r>
              <a:rPr lang="ru-RU" sz="1200">
                <a:latin typeface="Times New Roman" pitchFamily="18" charset="0"/>
              </a:rPr>
              <a:t>	    Км  (5-10 км)  = 1,0.</a:t>
            </a:r>
          </a:p>
        </p:txBody>
      </p:sp>
      <p:sp>
        <p:nvSpPr>
          <p:cNvPr id="100405" name="Rectangle 53"/>
          <p:cNvSpPr>
            <a:spLocks noChangeArrowheads="1"/>
          </p:cNvSpPr>
          <p:nvPr/>
        </p:nvSpPr>
        <p:spPr bwMode="auto">
          <a:xfrm>
            <a:off x="3240088" y="1749425"/>
            <a:ext cx="5724525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120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4.2.</a:t>
            </a:r>
            <a:r>
              <a:rPr lang="ru-MO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Коэффициент к базовым ставкам платы за землю в зависимости от удаленности земельного участка от рынка сбыта и от центра сферы обслуживания: г.Усть-Каменогорск  с учетом данных схем зонирования К</a:t>
            </a:r>
            <a:r>
              <a:rPr lang="en-US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>
              <a:latin typeface="Times New Roman" pitchFamily="18" charset="0"/>
            </a:endParaRPr>
          </a:p>
          <a:p>
            <a:pPr eaLnBrk="0" hangingPunct="0"/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Рынок  сбыта  и центр материально-технического снабжения</a:t>
            </a:r>
            <a:endParaRPr lang="ru-RU" sz="1400">
              <a:latin typeface="Times New Roman" pitchFamily="18" charset="0"/>
            </a:endParaRPr>
          </a:p>
        </p:txBody>
      </p:sp>
      <p:graphicFrame>
        <p:nvGraphicFramePr>
          <p:cNvPr id="100600" name="Group 248"/>
          <p:cNvGraphicFramePr>
            <a:graphicFrameLocks noGrp="1"/>
          </p:cNvGraphicFramePr>
          <p:nvPr/>
        </p:nvGraphicFramePr>
        <p:xfrm>
          <a:off x="3059113" y="2997200"/>
          <a:ext cx="5670550" cy="2362518"/>
        </p:xfrm>
        <a:graphic>
          <a:graphicData uri="http://schemas.openxmlformats.org/drawingml/2006/table">
            <a:tbl>
              <a:tblPr/>
              <a:tblGrid>
                <a:gridCol w="2251075"/>
                <a:gridCol w="809625"/>
                <a:gridCol w="1169987"/>
                <a:gridCol w="630238"/>
                <a:gridCol w="809625"/>
              </a:tblGrid>
              <a:tr h="396875"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2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Расстояние, км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коэффициент удаленности К</a:t>
                      </a: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гр. 3 х гр 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Усть-Каменогорск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22,0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MO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</a:t>
                      </a:r>
                      <a:endParaRPr kumimoji="0" lang="ru-MO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том числе: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2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2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2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2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дороги с тв. покрытием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22,0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2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2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Ср. взвешенный  коэф-т: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2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kumimoji="0" lang="ru-MO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0601" name="Rectangle 249"/>
          <p:cNvSpPr>
            <a:spLocks noChangeArrowheads="1"/>
          </p:cNvSpPr>
          <p:nvPr/>
        </p:nvSpPr>
        <p:spPr bwMode="auto">
          <a:xfrm>
            <a:off x="3059113" y="5400675"/>
            <a:ext cx="5616575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7200" algn="just">
              <a:tabLst>
                <a:tab pos="450850" algn="l"/>
              </a:tabLst>
            </a:pPr>
            <a:r>
              <a:rPr lang="ru-RU" sz="1200">
                <a:solidFill>
                  <a:srgbClr val="000000"/>
                </a:solidFill>
                <a:cs typeface="Times New Roman" pitchFamily="18" charset="0"/>
              </a:rPr>
              <a:t> </a:t>
            </a:r>
            <a:endParaRPr lang="ru-RU" sz="800"/>
          </a:p>
          <a:p>
            <a:pPr indent="457200" algn="just" eaLnBrk="0" hangingPunct="0">
              <a:tabLst>
                <a:tab pos="450850" algn="l"/>
              </a:tabLst>
            </a:pPr>
            <a:r>
              <a:rPr lang="ru-RU" sz="1200">
                <a:solidFill>
                  <a:srgbClr val="000000"/>
                </a:solidFill>
                <a:cs typeface="Times New Roman" pitchFamily="18" charset="0"/>
              </a:rPr>
              <a:t>            </a:t>
            </a:r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Итоговый поправочный коэффициент от удаленности хозяйственного центра от центра обслуживания и рынка сбыта (К</a:t>
            </a:r>
            <a:r>
              <a:rPr lang="en-US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   </a:t>
            </a:r>
            <a:endParaRPr lang="ru-RU" sz="1400">
              <a:latin typeface="Times New Roman" pitchFamily="18" charset="0"/>
            </a:endParaRPr>
          </a:p>
          <a:p>
            <a:pPr indent="457200" algn="just" eaLnBrk="0" hangingPunct="0">
              <a:tabLst>
                <a:tab pos="450850" algn="l"/>
              </a:tabLst>
            </a:pPr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Ks</a:t>
            </a:r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1,2.</a:t>
            </a:r>
            <a:endParaRPr lang="ru-RU" sz="1400">
              <a:latin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0" y="188913"/>
            <a:ext cx="2736850" cy="18018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err="1">
                <a:solidFill>
                  <a:srgbClr val="1C687A"/>
                </a:solidFill>
                <a:latin typeface="Arial" charset="0"/>
                <a:cs typeface="Arial" charset="0"/>
              </a:rPr>
              <a:t>Біз</a:t>
            </a:r>
            <a:r>
              <a:rPr lang="ru-RU" sz="1600" b="1" dirty="0">
                <a:solidFill>
                  <a:srgbClr val="1C687A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1C687A"/>
                </a:solidFill>
                <a:latin typeface="Arial" charset="0"/>
                <a:cs typeface="Arial" charset="0"/>
              </a:rPr>
              <a:t>жер</a:t>
            </a:r>
            <a:r>
              <a:rPr lang="ru-RU" sz="1600" b="1" dirty="0">
                <a:solidFill>
                  <a:srgbClr val="1C687A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1C687A"/>
                </a:solidFill>
                <a:latin typeface="Arial" charset="0"/>
                <a:cs typeface="Arial" charset="0"/>
              </a:rPr>
              <a:t>учаскесінің</a:t>
            </a:r>
            <a:r>
              <a:rPr lang="ru-RU" sz="1600" b="1" dirty="0">
                <a:solidFill>
                  <a:srgbClr val="1C687A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1C687A"/>
                </a:solidFill>
                <a:latin typeface="Arial" charset="0"/>
                <a:cs typeface="Arial" charset="0"/>
              </a:rPr>
              <a:t>шаруашылық</a:t>
            </a:r>
            <a:r>
              <a:rPr lang="ru-RU" sz="1600" b="1" dirty="0">
                <a:solidFill>
                  <a:srgbClr val="1C687A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1C687A"/>
                </a:solidFill>
                <a:latin typeface="Arial" charset="0"/>
                <a:cs typeface="Arial" charset="0"/>
              </a:rPr>
              <a:t>орталығынан</a:t>
            </a:r>
            <a:r>
              <a:rPr lang="ru-RU" sz="1600" b="1" dirty="0">
                <a:solidFill>
                  <a:srgbClr val="1C687A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 smtClean="0">
                <a:solidFill>
                  <a:srgbClr val="1C687A"/>
                </a:solidFill>
                <a:latin typeface="Arial" charset="0"/>
                <a:cs typeface="Arial" charset="0"/>
              </a:rPr>
              <a:t>орналасқан</a:t>
            </a:r>
            <a:r>
              <a:rPr lang="ru-RU" sz="1600" b="1" smtClean="0">
                <a:solidFill>
                  <a:srgbClr val="1C687A"/>
                </a:solidFill>
                <a:latin typeface="Arial" charset="0"/>
                <a:cs typeface="Arial" charset="0"/>
              </a:rPr>
              <a:t> жерін</a:t>
            </a:r>
            <a:r>
              <a:rPr lang="ru-RU" sz="1600" b="1" dirty="0" smtClean="0">
                <a:solidFill>
                  <a:srgbClr val="1C687A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 smtClean="0">
                <a:solidFill>
                  <a:srgbClr val="1C687A"/>
                </a:solidFill>
                <a:latin typeface="Arial" charset="0"/>
                <a:cs typeface="Arial" charset="0"/>
              </a:rPr>
              <a:t>анықтаймыз</a:t>
            </a:r>
            <a:endParaRPr lang="ru-RU" sz="1600" b="1" dirty="0">
              <a:solidFill>
                <a:srgbClr val="1C687A"/>
              </a:solidFill>
              <a:latin typeface="Arial" charset="0"/>
              <a:cs typeface="Arial" charset="0"/>
            </a:endParaRPr>
          </a:p>
        </p:txBody>
      </p:sp>
      <p:cxnSp>
        <p:nvCxnSpPr>
          <p:cNvPr id="100603" name="Прямая со стрелкой 8"/>
          <p:cNvCxnSpPr>
            <a:cxnSpLocks noChangeShapeType="1"/>
          </p:cNvCxnSpPr>
          <p:nvPr/>
        </p:nvCxnSpPr>
        <p:spPr bwMode="auto">
          <a:xfrm>
            <a:off x="2916238" y="4221163"/>
            <a:ext cx="477837" cy="52387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2" name="Овал 6"/>
          <p:cNvSpPr/>
          <p:nvPr/>
        </p:nvSpPr>
        <p:spPr>
          <a:xfrm>
            <a:off x="179388" y="3213100"/>
            <a:ext cx="2736850" cy="18018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rgbClr val="1C687A"/>
                </a:solidFill>
                <a:latin typeface="Arial" charset="0"/>
                <a:cs typeface="Arial" charset="0"/>
              </a:rPr>
              <a:t>Рассчитываем коэффициент удаленности земельного участка</a:t>
            </a:r>
          </a:p>
        </p:txBody>
      </p:sp>
      <p:cxnSp>
        <p:nvCxnSpPr>
          <p:cNvPr id="100605" name="Прямая со стрелкой 8"/>
          <p:cNvCxnSpPr>
            <a:cxnSpLocks noChangeShapeType="1"/>
          </p:cNvCxnSpPr>
          <p:nvPr/>
        </p:nvCxnSpPr>
        <p:spPr bwMode="auto">
          <a:xfrm>
            <a:off x="2700338" y="836613"/>
            <a:ext cx="477837" cy="52387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9" name="Rectangle 3"/>
          <p:cNvSpPr>
            <a:spLocks noChangeArrowheads="1"/>
          </p:cNvSpPr>
          <p:nvPr/>
        </p:nvSpPr>
        <p:spPr bwMode="auto">
          <a:xfrm>
            <a:off x="2195513" y="1588463"/>
            <a:ext cx="604837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tabLst>
                <a:tab pos="450850" algn="l"/>
              </a:tabLst>
            </a:pPr>
            <a:r>
              <a:rPr lang="ru-RU" sz="1200" dirty="0">
                <a:solidFill>
                  <a:srgbClr val="000000"/>
                </a:solidFill>
                <a:cs typeface="Times New Roman" pitchFamily="18" charset="0"/>
              </a:rPr>
              <a:t>            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төлемақының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базалық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ставкаларына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қорытынды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түзету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коэффициенті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мынадай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формула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есептеледі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:: 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Кпр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=Кс х Ку х Ко х Км х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Кs</a:t>
            </a:r>
            <a:r>
              <a:rPr lang="ru-RU" sz="12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endParaRPr lang="ru-RU" sz="800" dirty="0"/>
          </a:p>
          <a:p>
            <a:pPr eaLnBrk="0" hangingPunct="0">
              <a:tabLst>
                <a:tab pos="450850" algn="l"/>
              </a:tabLst>
            </a:pPr>
            <a:endParaRPr lang="ru-RU" dirty="0"/>
          </a:p>
        </p:txBody>
      </p:sp>
      <p:graphicFrame>
        <p:nvGraphicFramePr>
          <p:cNvPr id="101782" name="Group 406"/>
          <p:cNvGraphicFramePr>
            <a:graphicFrameLocks noGrp="1"/>
          </p:cNvGraphicFramePr>
          <p:nvPr/>
        </p:nvGraphicFramePr>
        <p:xfrm>
          <a:off x="2124075" y="2492375"/>
          <a:ext cx="6278563" cy="2636520"/>
        </p:xfrm>
        <a:graphic>
          <a:graphicData uri="http://schemas.openxmlformats.org/drawingml/2006/table">
            <a:tbl>
              <a:tblPr/>
              <a:tblGrid>
                <a:gridCol w="1419225"/>
                <a:gridCol w="698500"/>
                <a:gridCol w="450850"/>
                <a:gridCol w="449263"/>
                <a:gridCol w="381000"/>
                <a:gridCol w="438150"/>
                <a:gridCol w="409575"/>
                <a:gridCol w="501650"/>
                <a:gridCol w="663575"/>
                <a:gridCol w="866775"/>
              </a:tblGrid>
              <a:tr h="388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с/х угодий, тип, подтип почв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Площадь, га</a:t>
                      </a:r>
                      <a:endParaRPr kumimoji="0" lang="ru-M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Кс</a:t>
                      </a:r>
                      <a:endParaRPr kumimoji="0" lang="ru-M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</a:t>
                      </a:r>
                      <a:endParaRPr kumimoji="0" lang="ru-M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</a:t>
                      </a:r>
                      <a:endParaRPr kumimoji="0" lang="ru-M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Км</a:t>
                      </a:r>
                      <a:endParaRPr kumimoji="0" lang="ru-M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Кпр</a:t>
                      </a:r>
                      <a:endParaRPr kumimoji="0" lang="ru-M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Базовая ставка платы за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землю,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тенге</a:t>
                      </a:r>
                      <a:endParaRPr kumimoji="0" lang="ru-M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Оценочная стоимость,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тенге </a:t>
                      </a:r>
                      <a:endParaRPr kumimoji="0" lang="ru-M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M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M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M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M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M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M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M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M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M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MO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Пашня,черноземы выщелоченные </a:t>
                      </a:r>
                      <a:endParaRPr kumimoji="0" lang="ru-MO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35,6</a:t>
                      </a:r>
                      <a:endParaRPr kumimoji="0" lang="ru-MO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kumimoji="0" lang="ru-MO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0,96</a:t>
                      </a:r>
                      <a:endParaRPr kumimoji="0" lang="ru-MO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MO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kumimoji="0" lang="ru-MO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kumimoji="0" lang="ru-MO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1,38</a:t>
                      </a:r>
                      <a:endParaRPr kumimoji="0" lang="ru-MO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59500</a:t>
                      </a:r>
                      <a:endParaRPr kumimoji="0" lang="ru-MO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2923116</a:t>
                      </a:r>
                      <a:endParaRPr kumimoji="0" lang="ru-MO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Пастбище,</a:t>
                      </a:r>
                      <a:r>
                        <a:rPr kumimoji="0" lang="ru-MO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черноземы выщелоченные</a:t>
                      </a:r>
                      <a:endParaRPr kumimoji="0" lang="ru-MO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1,3</a:t>
                      </a:r>
                      <a:endParaRPr kumimoji="0" lang="ru-MO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  <a:endParaRPr kumimoji="0" lang="ru-MO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kumimoji="0" lang="ru-MO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kumimoji="0" lang="ru-MO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kumimoji="0" lang="ru-MO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kumimoji="0" lang="ru-MO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1,30</a:t>
                      </a:r>
                      <a:endParaRPr kumimoji="0" lang="ru-MO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13500</a:t>
                      </a:r>
                      <a:endParaRPr kumimoji="0" lang="ru-MO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22815</a:t>
                      </a:r>
                      <a:endParaRPr kumimoji="0" lang="ru-MO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</a:t>
                      </a:r>
                      <a:r>
                        <a:rPr kumimoji="0" lang="ru-MO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,черноземы выщелоченные</a:t>
                      </a:r>
                      <a:endParaRPr kumimoji="0" lang="ru-MO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  <a:endParaRPr kumimoji="0" lang="ru-MO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0,50</a:t>
                      </a:r>
                      <a:endParaRPr kumimoji="0" lang="ru-MO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13500</a:t>
                      </a:r>
                      <a:endParaRPr kumimoji="0" lang="ru-MO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11475</a:t>
                      </a:r>
                      <a:endParaRPr kumimoji="0" lang="ru-MO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4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Итого:</a:t>
                      </a:r>
                      <a:endParaRPr kumimoji="0" lang="ru-MO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38,6</a:t>
                      </a:r>
                      <a:endParaRPr kumimoji="0" lang="ru-MO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MO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2957406</a:t>
                      </a:r>
                      <a:endParaRPr kumimoji="0" lang="ru-MO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1775" name="Rectangle 399"/>
          <p:cNvSpPr>
            <a:spLocks noChangeArrowheads="1"/>
          </p:cNvSpPr>
          <p:nvPr/>
        </p:nvSpPr>
        <p:spPr bwMode="auto">
          <a:xfrm>
            <a:off x="2268538" y="5157788"/>
            <a:ext cx="6121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7200"/>
            <a:r>
              <a:rPr lang="ru-RU" sz="1200" b="1" dirty="0">
                <a:solidFill>
                  <a:srgbClr val="000000"/>
                </a:solidFill>
                <a:cs typeface="Times New Roman" pitchFamily="18" charset="0"/>
              </a:rPr>
              <a:t>      Составил	</a:t>
            </a:r>
            <a:r>
              <a:rPr lang="ru-RU" sz="1200" b="1" dirty="0">
                <a:solidFill>
                  <a:srgbClr val="000000"/>
                </a:solidFill>
              </a:rPr>
              <a:t>                               </a:t>
            </a:r>
            <a:r>
              <a:rPr lang="ru-RU" sz="1200" b="1" dirty="0">
                <a:solidFill>
                  <a:srgbClr val="000000"/>
                </a:solidFill>
                <a:cs typeface="Times New Roman" pitchFamily="18" charset="0"/>
              </a:rPr>
              <a:t>            </a:t>
            </a:r>
            <a:r>
              <a:rPr lang="ru-RU" sz="1200" b="1" dirty="0" smtClean="0">
                <a:solidFill>
                  <a:srgbClr val="000000"/>
                </a:solidFill>
                <a:cs typeface="Times New Roman" pitchFamily="18" charset="0"/>
              </a:rPr>
              <a:t>А.А. </a:t>
            </a:r>
            <a:r>
              <a:rPr lang="ru-RU" sz="1200" b="1" dirty="0" err="1" smtClean="0">
                <a:solidFill>
                  <a:srgbClr val="000000"/>
                </a:solidFill>
                <a:cs typeface="Times New Roman" pitchFamily="18" charset="0"/>
              </a:rPr>
              <a:t>Жангирханова</a:t>
            </a:r>
            <a:endParaRPr lang="ru-RU" sz="800" dirty="0"/>
          </a:p>
          <a:p>
            <a:pPr indent="457200" eaLnBrk="0" hangingPunct="0"/>
            <a:r>
              <a:rPr lang="ru-RU" sz="1200" b="1" dirty="0">
                <a:solidFill>
                  <a:srgbClr val="000000"/>
                </a:solidFill>
                <a:cs typeface="Times New Roman" pitchFamily="18" charset="0"/>
              </a:rPr>
              <a:t>      Проверил                                                 	Н.А. </a:t>
            </a:r>
            <a:r>
              <a:rPr lang="ru-RU" sz="1200" b="1" dirty="0" err="1">
                <a:solidFill>
                  <a:srgbClr val="000000"/>
                </a:solidFill>
                <a:cs typeface="Times New Roman" pitchFamily="18" charset="0"/>
              </a:rPr>
              <a:t>Савельченко</a:t>
            </a:r>
            <a:endParaRPr lang="ru-RU" sz="800" dirty="0"/>
          </a:p>
          <a:p>
            <a:pPr indent="457200" eaLnBrk="0" hangingPunct="0"/>
            <a:r>
              <a:rPr lang="ru-RU" sz="1000" b="1" dirty="0">
                <a:solidFill>
                  <a:srgbClr val="000000"/>
                </a:solidFill>
                <a:cs typeface="Times New Roman" pitchFamily="18" charset="0"/>
              </a:rPr>
              <a:t>                                                                                                                                                     </a:t>
            </a:r>
            <a:endParaRPr lang="ru-RU" sz="800" dirty="0"/>
          </a:p>
          <a:p>
            <a:pPr indent="457200" eaLnBrk="0" hangingPunct="0"/>
            <a:r>
              <a:rPr lang="ru-RU" sz="1000" b="1" dirty="0">
                <a:solidFill>
                  <a:srgbClr val="000000"/>
                </a:solidFill>
              </a:rPr>
              <a:t>                                                                                                                                    </a:t>
            </a:r>
            <a:r>
              <a:rPr lang="ru-RU" sz="1000" b="1" dirty="0">
                <a:solidFill>
                  <a:srgbClr val="000000"/>
                </a:solidFill>
                <a:cs typeface="Times New Roman" pitchFamily="18" charset="0"/>
              </a:rPr>
              <a:t>27.09.2016г.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3276600" y="188913"/>
            <a:ext cx="2736850" cy="15113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>
                <a:solidFill>
                  <a:srgbClr val="1C687A"/>
                </a:solidFill>
                <a:latin typeface="Arial" charset="0"/>
                <a:cs typeface="Arial" charset="0"/>
              </a:rPr>
              <a:t>Формула </a:t>
            </a:r>
            <a:r>
              <a:rPr lang="ru-RU" sz="1600" b="1" dirty="0" err="1">
                <a:solidFill>
                  <a:srgbClr val="1C687A"/>
                </a:solidFill>
                <a:latin typeface="Arial" charset="0"/>
                <a:cs typeface="Arial" charset="0"/>
              </a:rPr>
              <a:t>бойынша</a:t>
            </a:r>
            <a:r>
              <a:rPr lang="ru-RU" sz="1600" b="1" dirty="0">
                <a:solidFill>
                  <a:srgbClr val="1C687A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1C687A"/>
                </a:solidFill>
                <a:latin typeface="Arial" charset="0"/>
                <a:cs typeface="Arial" charset="0"/>
              </a:rPr>
              <a:t>қорытынды</a:t>
            </a:r>
            <a:r>
              <a:rPr lang="ru-RU" sz="1600" b="1" dirty="0">
                <a:solidFill>
                  <a:srgbClr val="1C687A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1C687A"/>
                </a:solidFill>
                <a:latin typeface="Arial" charset="0"/>
                <a:cs typeface="Arial" charset="0"/>
              </a:rPr>
              <a:t>түзету</a:t>
            </a:r>
            <a:r>
              <a:rPr lang="ru-RU" sz="1600" b="1" dirty="0">
                <a:solidFill>
                  <a:srgbClr val="1C687A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1C687A"/>
                </a:solidFill>
                <a:latin typeface="Arial" charset="0"/>
                <a:cs typeface="Arial" charset="0"/>
              </a:rPr>
              <a:t>коэффициентін</a:t>
            </a:r>
            <a:r>
              <a:rPr lang="ru-RU" sz="1600" b="1" dirty="0">
                <a:solidFill>
                  <a:srgbClr val="1C687A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1C687A"/>
                </a:solidFill>
                <a:latin typeface="Arial" charset="0"/>
                <a:cs typeface="Arial" charset="0"/>
              </a:rPr>
              <a:t>анықтаймыз</a:t>
            </a:r>
            <a:endParaRPr lang="ru-RU" sz="1600" b="1" dirty="0">
              <a:solidFill>
                <a:srgbClr val="1C687A"/>
              </a:solidFill>
              <a:latin typeface="Arial" charset="0"/>
              <a:cs typeface="Arial" charset="0"/>
            </a:endParaRPr>
          </a:p>
        </p:txBody>
      </p:sp>
      <p:cxnSp>
        <p:nvCxnSpPr>
          <p:cNvPr id="101780" name="Прямая со стрелкой 8"/>
          <p:cNvCxnSpPr>
            <a:cxnSpLocks noChangeShapeType="1"/>
          </p:cNvCxnSpPr>
          <p:nvPr/>
        </p:nvCxnSpPr>
        <p:spPr bwMode="auto">
          <a:xfrm>
            <a:off x="5795963" y="1412875"/>
            <a:ext cx="398462" cy="350838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4451" name="Object 3"/>
          <p:cNvGraphicFramePr>
            <a:graphicFrameLocks noGrp="1" noChangeAspect="1"/>
          </p:cNvGraphicFramePr>
          <p:nvPr>
            <p:ph idx="4294967295"/>
          </p:nvPr>
        </p:nvGraphicFramePr>
        <p:xfrm>
          <a:off x="985838" y="908050"/>
          <a:ext cx="8158162" cy="460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66" name="Документ" r:id="rId3" imgW="9392803" imgH="5233226" progId="Word.Document.8">
                  <p:embed/>
                </p:oleObj>
              </mc:Choice>
              <mc:Fallback>
                <p:oleObj name="Документ" r:id="rId3" imgW="9392803" imgH="5233226" progId="Word.Document.8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5838" y="908050"/>
                        <a:ext cx="8158162" cy="4608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Овал 6"/>
          <p:cNvSpPr/>
          <p:nvPr/>
        </p:nvSpPr>
        <p:spPr>
          <a:xfrm>
            <a:off x="971550" y="404813"/>
            <a:ext cx="2736850" cy="15113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err="1">
                <a:solidFill>
                  <a:srgbClr val="1C687A"/>
                </a:solidFill>
                <a:latin typeface="Arial" charset="0"/>
                <a:cs typeface="Arial" charset="0"/>
              </a:rPr>
              <a:t>Жер</a:t>
            </a:r>
            <a:r>
              <a:rPr lang="ru-RU" sz="1600" b="1" dirty="0">
                <a:solidFill>
                  <a:srgbClr val="1C687A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1C687A"/>
                </a:solidFill>
                <a:latin typeface="Arial" charset="0"/>
                <a:cs typeface="Arial" charset="0"/>
              </a:rPr>
              <a:t>учаскелері</a:t>
            </a:r>
            <a:r>
              <a:rPr lang="ru-RU" sz="1600" b="1" dirty="0">
                <a:solidFill>
                  <a:srgbClr val="1C687A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1C687A"/>
                </a:solidFill>
                <a:latin typeface="Arial" charset="0"/>
                <a:cs typeface="Arial" charset="0"/>
              </a:rPr>
              <a:t>үшін</a:t>
            </a:r>
            <a:r>
              <a:rPr lang="ru-RU" sz="1600" b="1" dirty="0">
                <a:solidFill>
                  <a:srgbClr val="1C687A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1C687A"/>
                </a:solidFill>
                <a:latin typeface="Arial" charset="0"/>
                <a:cs typeface="Arial" charset="0"/>
              </a:rPr>
              <a:t>төлемақының</a:t>
            </a:r>
            <a:r>
              <a:rPr lang="ru-RU" sz="1600" b="1" dirty="0">
                <a:solidFill>
                  <a:srgbClr val="1C687A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1C687A"/>
                </a:solidFill>
                <a:latin typeface="Arial" charset="0"/>
                <a:cs typeface="Arial" charset="0"/>
              </a:rPr>
              <a:t>базалық</a:t>
            </a:r>
            <a:r>
              <a:rPr lang="ru-RU" sz="1600" b="1" dirty="0">
                <a:solidFill>
                  <a:srgbClr val="1C687A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1C687A"/>
                </a:solidFill>
                <a:latin typeface="Arial" charset="0"/>
                <a:cs typeface="Arial" charset="0"/>
              </a:rPr>
              <a:t>ставкалары</a:t>
            </a:r>
            <a:endParaRPr lang="ru-RU" sz="1600" b="1" dirty="0">
              <a:solidFill>
                <a:srgbClr val="1C687A"/>
              </a:solidFill>
              <a:latin typeface="Arial" charset="0"/>
              <a:cs typeface="Arial" charset="0"/>
            </a:endParaRPr>
          </a:p>
        </p:txBody>
      </p:sp>
      <p:cxnSp>
        <p:nvCxnSpPr>
          <p:cNvPr id="104453" name="Прямая со стрелкой 8"/>
          <p:cNvCxnSpPr>
            <a:cxnSpLocks noChangeShapeType="1"/>
          </p:cNvCxnSpPr>
          <p:nvPr/>
        </p:nvCxnSpPr>
        <p:spPr bwMode="auto">
          <a:xfrm>
            <a:off x="3492500" y="1628775"/>
            <a:ext cx="398463" cy="350838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3" name="Picture 4" descr="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79838" y="0"/>
            <a:ext cx="4856162" cy="659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Овал 6"/>
          <p:cNvSpPr/>
          <p:nvPr/>
        </p:nvSpPr>
        <p:spPr>
          <a:xfrm>
            <a:off x="539750" y="476250"/>
            <a:ext cx="3455988" cy="33845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Жер</a:t>
            </a:r>
            <a:r>
              <a:rPr lang="ru-RU" sz="1600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учаскесінің</a:t>
            </a:r>
            <a:r>
              <a:rPr lang="ru-RU" sz="1600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кадастрлық</a:t>
            </a:r>
            <a:r>
              <a:rPr lang="ru-RU" sz="1600" b="1" dirty="0">
                <a:solidFill>
                  <a:srgbClr val="002060"/>
                </a:solidFill>
                <a:latin typeface="Arial" charset="0"/>
                <a:cs typeface="Arial" charset="0"/>
              </a:rPr>
              <a:t> (</a:t>
            </a:r>
            <a:r>
              <a:rPr lang="ru-RU" sz="1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бағалау</a:t>
            </a:r>
            <a:r>
              <a:rPr lang="ru-RU" sz="1600" b="1" dirty="0">
                <a:solidFill>
                  <a:srgbClr val="002060"/>
                </a:solidFill>
                <a:latin typeface="Arial" charset="0"/>
                <a:cs typeface="Arial" charset="0"/>
              </a:rPr>
              <a:t>) </a:t>
            </a:r>
            <a:r>
              <a:rPr lang="ru-RU" sz="1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құнын</a:t>
            </a:r>
            <a:r>
              <a:rPr lang="ru-RU" sz="1600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анықтау</a:t>
            </a:r>
            <a:r>
              <a:rPr lang="ru-RU" sz="1600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актісін</a:t>
            </a:r>
            <a:r>
              <a:rPr lang="ru-RU" sz="1600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жасаймыз</a:t>
            </a:r>
            <a:r>
              <a:rPr lang="ru-RU" sz="1600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және</a:t>
            </a:r>
            <a:r>
              <a:rPr lang="ru-RU" sz="1600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басшылыққа</a:t>
            </a:r>
            <a:r>
              <a:rPr lang="ru-RU" sz="1600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куәландыруға</a:t>
            </a:r>
            <a:r>
              <a:rPr lang="ru-RU" sz="1600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береміз</a:t>
            </a:r>
            <a:endParaRPr lang="ru-RU" sz="1600" b="1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cxnSp>
        <p:nvCxnSpPr>
          <p:cNvPr id="105475" name="Прямая со стрелкой 8"/>
          <p:cNvCxnSpPr>
            <a:cxnSpLocks noChangeShapeType="1"/>
          </p:cNvCxnSpPr>
          <p:nvPr/>
        </p:nvCxnSpPr>
        <p:spPr bwMode="auto">
          <a:xfrm flipV="1">
            <a:off x="3635375" y="908050"/>
            <a:ext cx="1439863" cy="250825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6" name="Rectangle 6"/>
          <p:cNvSpPr>
            <a:spLocks noGrp="1"/>
          </p:cNvSpPr>
          <p:nvPr>
            <p:ph type="title" idx="4294967295"/>
          </p:nvPr>
        </p:nvSpPr>
        <p:spPr bwMode="auto">
          <a:xfrm>
            <a:off x="539750" y="2565400"/>
            <a:ext cx="8229600" cy="11430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ru-RU" i="1" dirty="0" err="1" smtClean="0">
                <a:solidFill>
                  <a:schemeClr val="accent1"/>
                </a:solidFill>
                <a:effectLst/>
              </a:rPr>
              <a:t>Назарларыңызға</a:t>
            </a:r>
            <a:r>
              <a:rPr lang="ru-RU" i="1" dirty="0" smtClean="0">
                <a:solidFill>
                  <a:schemeClr val="accent1"/>
                </a:solidFill>
                <a:effectLst/>
              </a:rPr>
              <a:t> </a:t>
            </a:r>
            <a:r>
              <a:rPr lang="ru-RU" i="1" dirty="0" err="1" smtClean="0">
                <a:solidFill>
                  <a:schemeClr val="accent1"/>
                </a:solidFill>
                <a:effectLst/>
              </a:rPr>
              <a:t>рахмет</a:t>
            </a:r>
            <a:r>
              <a:rPr lang="ru-RU" i="1" dirty="0" smtClean="0">
                <a:solidFill>
                  <a:schemeClr val="accent1"/>
                </a:solidFill>
                <a:effectLst/>
              </a:rPr>
              <a:t>!!!</a:t>
            </a: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1859</TotalTime>
  <Words>1219</Words>
  <Application>Microsoft Office PowerPoint</Application>
  <PresentationFormat>Экран (4:3)</PresentationFormat>
  <Paragraphs>248</Paragraphs>
  <Slides>16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Открытая</vt:lpstr>
      <vt:lpstr>Документ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Ерженис Мырзакулов</dc:creator>
  <cp:lastModifiedBy>User</cp:lastModifiedBy>
  <cp:revision>113</cp:revision>
  <dcterms:created xsi:type="dcterms:W3CDTF">2016-09-08T11:40:18Z</dcterms:created>
  <dcterms:modified xsi:type="dcterms:W3CDTF">2022-09-22T12:41:34Z</dcterms:modified>
</cp:coreProperties>
</file>